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Lst>
  <p:notesMasterIdLst>
    <p:notesMasterId r:id="rId63"/>
  </p:notesMasterIdLst>
  <p:handoutMasterIdLst>
    <p:handoutMasterId r:id="rId64"/>
  </p:handoutMasterIdLst>
  <p:sldIdLst>
    <p:sldId id="1661" r:id="rId5"/>
    <p:sldId id="1662" r:id="rId6"/>
    <p:sldId id="1665" r:id="rId7"/>
    <p:sldId id="1666" r:id="rId8"/>
    <p:sldId id="1738" r:id="rId9"/>
    <p:sldId id="1663" r:id="rId10"/>
    <p:sldId id="1671" r:id="rId11"/>
    <p:sldId id="1672" r:id="rId12"/>
    <p:sldId id="1673" r:id="rId13"/>
    <p:sldId id="1674" r:id="rId14"/>
    <p:sldId id="1750" r:id="rId15"/>
    <p:sldId id="1676" r:id="rId16"/>
    <p:sldId id="1677" r:id="rId17"/>
    <p:sldId id="1679" r:id="rId18"/>
    <p:sldId id="1739" r:id="rId19"/>
    <p:sldId id="1682" r:id="rId20"/>
    <p:sldId id="1749" r:id="rId21"/>
    <p:sldId id="1680" r:id="rId22"/>
    <p:sldId id="1773" r:id="rId23"/>
    <p:sldId id="1740" r:id="rId24"/>
    <p:sldId id="1751" r:id="rId25"/>
    <p:sldId id="1697" r:id="rId26"/>
    <p:sldId id="1741" r:id="rId27"/>
    <p:sldId id="1742" r:id="rId28"/>
    <p:sldId id="1743" r:id="rId29"/>
    <p:sldId id="1746" r:id="rId30"/>
    <p:sldId id="1747" r:id="rId31"/>
    <p:sldId id="1748" r:id="rId32"/>
    <p:sldId id="1706" r:id="rId33"/>
    <p:sldId id="1707" r:id="rId34"/>
    <p:sldId id="1712" r:id="rId35"/>
    <p:sldId id="1713" r:id="rId36"/>
    <p:sldId id="1720" r:id="rId37"/>
    <p:sldId id="1721" r:id="rId38"/>
    <p:sldId id="1783" r:id="rId39"/>
    <p:sldId id="1722" r:id="rId40"/>
    <p:sldId id="1723" r:id="rId41"/>
    <p:sldId id="1729" r:id="rId42"/>
    <p:sldId id="1730" r:id="rId43"/>
    <p:sldId id="1732" r:id="rId44"/>
    <p:sldId id="1733" r:id="rId45"/>
    <p:sldId id="1784" r:id="rId46"/>
    <p:sldId id="1785" r:id="rId47"/>
    <p:sldId id="1786" r:id="rId48"/>
    <p:sldId id="1790" r:id="rId49"/>
    <p:sldId id="1791" r:id="rId50"/>
    <p:sldId id="1792" r:id="rId51"/>
    <p:sldId id="1793" r:id="rId52"/>
    <p:sldId id="1794" r:id="rId53"/>
    <p:sldId id="1795" r:id="rId54"/>
    <p:sldId id="1796" r:id="rId55"/>
    <p:sldId id="1812" r:id="rId56"/>
    <p:sldId id="2147470485" r:id="rId57"/>
    <p:sldId id="1789" r:id="rId58"/>
    <p:sldId id="1813" r:id="rId59"/>
    <p:sldId id="1815" r:id="rId60"/>
    <p:sldId id="1818" r:id="rId61"/>
    <p:sldId id="1532"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slides" id="{556C2B89-60C5-4AD6-B947-C9DA189F7A3B}">
          <p14:sldIdLst>
            <p14:sldId id="1661"/>
            <p14:sldId id="1662"/>
            <p14:sldId id="1665"/>
            <p14:sldId id="1666"/>
            <p14:sldId id="1738"/>
            <p14:sldId id="1663"/>
            <p14:sldId id="1671"/>
            <p14:sldId id="1672"/>
            <p14:sldId id="1673"/>
            <p14:sldId id="1674"/>
            <p14:sldId id="1750"/>
            <p14:sldId id="1676"/>
            <p14:sldId id="1677"/>
            <p14:sldId id="1679"/>
            <p14:sldId id="1739"/>
            <p14:sldId id="1682"/>
            <p14:sldId id="1749"/>
            <p14:sldId id="1680"/>
            <p14:sldId id="1773"/>
            <p14:sldId id="1740"/>
            <p14:sldId id="1751"/>
            <p14:sldId id="1697"/>
            <p14:sldId id="1741"/>
            <p14:sldId id="1742"/>
            <p14:sldId id="1743"/>
            <p14:sldId id="1746"/>
            <p14:sldId id="1747"/>
            <p14:sldId id="1748"/>
            <p14:sldId id="1706"/>
            <p14:sldId id="1707"/>
            <p14:sldId id="1712"/>
            <p14:sldId id="1713"/>
            <p14:sldId id="1720"/>
            <p14:sldId id="1721"/>
            <p14:sldId id="1783"/>
            <p14:sldId id="1722"/>
            <p14:sldId id="1723"/>
            <p14:sldId id="1729"/>
            <p14:sldId id="1730"/>
            <p14:sldId id="1732"/>
            <p14:sldId id="1733"/>
            <p14:sldId id="1784"/>
            <p14:sldId id="1785"/>
            <p14:sldId id="1786"/>
            <p14:sldId id="1790"/>
            <p14:sldId id="1791"/>
            <p14:sldId id="1792"/>
            <p14:sldId id="1793"/>
            <p14:sldId id="1794"/>
            <p14:sldId id="1795"/>
            <p14:sldId id="1796"/>
            <p14:sldId id="1812"/>
            <p14:sldId id="2147470485"/>
            <p14:sldId id="1789"/>
            <p14:sldId id="1813"/>
            <p14:sldId id="1815"/>
            <p14:sldId id="1818"/>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43A5E"/>
    <a:srgbClr val="666666"/>
    <a:srgbClr val="000000"/>
    <a:srgbClr val="FFFFFF"/>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617" autoAdjust="0"/>
    <p:restoredTop sz="86438" autoAdjust="0"/>
  </p:normalViewPr>
  <p:slideViewPr>
    <p:cSldViewPr snapToGrid="0">
      <p:cViewPr varScale="1">
        <p:scale>
          <a:sx n="108" d="100"/>
          <a:sy n="108" d="100"/>
        </p:scale>
        <p:origin x="78" y="54"/>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0"/>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81B1D-3062-4018-B274-7643A452266E}" type="datetime8">
              <a:rPr lang="en-US" altLang="ja-JP" smtClean="0">
                <a:latin typeface="Segoe UI" pitchFamily="34" charset="0"/>
              </a:rPr>
              <a:t>4/10/2023 7:48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89AB4C37-DE05-4135-B645-D8C2CCFAFF38}" type="datetime8">
              <a:rPr lang="en-US" altLang="ja-JP" smtClean="0"/>
              <a:t>4/10/2023 7:43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3FB2DB5-EB90-4680-A95A-AC060BD03EFD}" type="datetime8">
              <a:rPr lang="en-US" altLang="ja-JP" smtClean="0"/>
              <a:t>4/10/2023 7:43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E4E359BE-7D8A-42AB-B77E-F56216EAA3D1}" type="slidenum">
              <a:rPr kumimoji="1" lang="ja-JP" altLang="en-US" smtClean="0"/>
              <a:t>53</a:t>
            </a:fld>
            <a:endParaRPr kumimoji="1" lang="ja-JP" altLang="en-US"/>
          </a:p>
        </p:txBody>
      </p:sp>
    </p:spTree>
    <p:extLst>
      <p:ext uri="{BB962C8B-B14F-4D97-AF65-F5344CB8AC3E}">
        <p14:creationId xmlns:p14="http://schemas.microsoft.com/office/powerpoint/2010/main" val="90853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96024562-A07D-4A80-A399-2BFFFCAC98A5}" type="datetime8">
              <a:rPr lang="en-US" altLang="ja-JP" smtClean="0">
                <a:solidFill>
                  <a:prstClr val="black"/>
                </a:solidFill>
              </a:rPr>
              <a:t>4/10/2023 7:43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JP" altLang="en-US"/>
              <a:t>マスター タイトルの書式設定</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3920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JP" altLang="en-US"/>
              <a:t>マスター タイトルの書式設定</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JP" altLang="en-US"/>
              <a:t>マスター タイトルの書式設定</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9496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テキスト ボックス 2">
            <a:extLst>
              <a:ext uri="{FF2B5EF4-FFF2-40B4-BE49-F238E27FC236}">
                <a16:creationId xmlns:a16="http://schemas.microsoft.com/office/drawing/2014/main" id="{1F4E08E7-677C-426F-9B2B-9259045E71F3}"/>
              </a:ext>
            </a:extLst>
          </p:cNvPr>
          <p:cNvSpPr txBox="1"/>
          <p:nvPr userDrawn="1"/>
        </p:nvSpPr>
        <p:spPr>
          <a:xfrm>
            <a:off x="357909" y="5227214"/>
            <a:ext cx="11249891" cy="987963"/>
          </a:xfrm>
          <a:prstGeom prst="rect">
            <a:avLst/>
          </a:prstGeom>
          <a:noFill/>
        </p:spPr>
        <p:txBody>
          <a:bodyPr wrap="square" lIns="182880" tIns="146304" rIns="182880" bIns="146304" rtlCol="0">
            <a:spAutoFit/>
          </a:bodyPr>
          <a:lstStyle/>
          <a:p>
            <a:r>
              <a:rPr lang="en-US" altLang="ja-JP" sz="900" b="1" dirty="0">
                <a:latin typeface="+mn-lt"/>
                <a:ea typeface="+mn-ea"/>
              </a:rPr>
              <a:t>MICROSOFT CONFIDENTIAL</a:t>
            </a:r>
            <a:r>
              <a:rPr lang="ja-JP" altLang="ja-JP" sz="900" dirty="0">
                <a:latin typeface="+mn-lt"/>
                <a:ea typeface="+mn-ea"/>
              </a:rPr>
              <a:t>　　</a:t>
            </a:r>
            <a:r>
              <a:rPr lang="ja-JP" altLang="ja-JP" sz="900" dirty="0">
                <a:latin typeface="+mn-ea"/>
                <a:ea typeface="+mn-ea"/>
              </a:rPr>
              <a:t>本資料には、マイクロソフトの秘密情報が含まれます。本資料は、合理的に知る必要のある貴社内の関係者のみ閲覧できるものとし、マイクロソフトの承諾がない限り、それ以外の第三者に対して、開示、共有等してはならず、また複製も禁じられます。</a:t>
            </a:r>
          </a:p>
          <a:p>
            <a:r>
              <a:rPr lang="ja-JP" altLang="ja-JP" sz="900" dirty="0">
                <a:latin typeface="+mn-ea"/>
                <a:ea typeface="+mn-ea"/>
              </a:rPr>
              <a:t>本資料は情報提供のみを目的としており、本資料に記載されている情報は、本資料作成時点でのマイクロソフトの見解を示したものです。状況等の変化により、内容は変更される場合があります。本資料に表記されている内容（提示されている条件等を含みます）は、貴社との有効な契約を通じて決定されます。それまでは、正式に確定するものではありません。従って、本資料の記載内容とは異なる場合があります。また、本資料に記載されている価格はいずれも、別段の表記がない限り、参考価格となります。貴社の最終的な購入価格は、貴社のリセラー様により決定されます。マイクロソフトは、本資料の情報に対して明示的、黙示的または法的な、いかなる保証も行いません。</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3"/>
            <a:ext cx="6858000" cy="1170455"/>
          </a:xfrm>
          <a:prstGeom prst="rect">
            <a:avLst/>
          </a:prstGeom>
        </p:spPr>
      </p:pic>
      <p:sp>
        <p:nvSpPr>
          <p:cNvPr id="5" name="テキスト ボックス 4">
            <a:extLst>
              <a:ext uri="{FF2B5EF4-FFF2-40B4-BE49-F238E27FC236}">
                <a16:creationId xmlns:a16="http://schemas.microsoft.com/office/drawing/2014/main" id="{304875C1-C6BC-42E4-ACF5-0A557A6230A6}"/>
              </a:ext>
            </a:extLst>
          </p:cNvPr>
          <p:cNvSpPr txBox="1"/>
          <p:nvPr userDrawn="1"/>
        </p:nvSpPr>
        <p:spPr>
          <a:xfrm>
            <a:off x="11768316" y="6642557"/>
            <a:ext cx="404774" cy="215444"/>
          </a:xfrm>
          <a:prstGeom prst="rect">
            <a:avLst/>
          </a:prstGeom>
          <a:noFill/>
        </p:spPr>
        <p:txBody>
          <a:bodyPr wrap="square" lIns="0" tIns="0" rIns="0" bIns="0" rtlCol="0">
            <a:spAutoFit/>
          </a:bodyPr>
          <a:lstStyle/>
          <a:p>
            <a:pPr algn="ctr"/>
            <a:fld id="{94F9E160-D50F-4747-B05F-E2F5A1F9045A}" type="slidenum">
              <a:rPr kumimoji="1" lang="ja-JP" altLang="en-US" sz="1400" smtClean="0"/>
              <a:pPr algn="ctr"/>
              <a:t>‹#›</a:t>
            </a:fld>
            <a:endParaRPr kumimoji="1" lang="ja-JP" altLang="en-US" sz="1400" dirty="0" err="1"/>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70" r:id="rId5"/>
    <p:sldLayoutId id="2147485171" r:id="rId6"/>
    <p:sldLayoutId id="2147484577" r:id="rId7"/>
    <p:sldLayoutId id="2147484610" r:id="rId8"/>
    <p:sldLayoutId id="2147484710" r:id="rId9"/>
    <p:sldLayoutId id="2147484240" r:id="rId10"/>
    <p:sldLayoutId id="2147484910" r:id="rId11"/>
    <p:sldLayoutId id="2147484911" r:id="rId12"/>
    <p:sldLayoutId id="2147485050" r:id="rId13"/>
    <p:sldLayoutId id="2147485165" r:id="rId14"/>
    <p:sldLayoutId id="2147484941" r:id="rId15"/>
    <p:sldLayoutId id="2147484942" r:id="rId16"/>
    <p:sldLayoutId id="2147485162" r:id="rId17"/>
    <p:sldLayoutId id="2147484639" r:id="rId18"/>
    <p:sldLayoutId id="2147484943" r:id="rId19"/>
    <p:sldLayoutId id="2147484603" r:id="rId20"/>
    <p:sldLayoutId id="2147484833" r:id="rId21"/>
    <p:sldLayoutId id="2147484841" r:id="rId22"/>
    <p:sldLayoutId id="2147484842" r:id="rId23"/>
    <p:sldLayoutId id="2147484843" r:id="rId24"/>
    <p:sldLayoutId id="2147484938" r:id="rId25"/>
    <p:sldLayoutId id="2147484939" r:id="rId26"/>
    <p:sldLayoutId id="2147484940" r:id="rId27"/>
    <p:sldLayoutId id="2147485161" r:id="rId28"/>
    <p:sldLayoutId id="2147485152" r:id="rId29"/>
    <p:sldLayoutId id="2147485153" r:id="rId30"/>
    <p:sldLayoutId id="2147485154" r:id="rId31"/>
    <p:sldLayoutId id="2147484249" r:id="rId32"/>
    <p:sldLayoutId id="2147484640" r:id="rId33"/>
    <p:sldLayoutId id="2147484584" r:id="rId34"/>
    <p:sldLayoutId id="2147484583" r:id="rId35"/>
    <p:sldLayoutId id="2147484671" r:id="rId36"/>
    <p:sldLayoutId id="2147484673" r:id="rId37"/>
    <p:sldLayoutId id="2147485191" r:id="rId38"/>
    <p:sldLayoutId id="2147484299" r:id="rId39"/>
    <p:sldLayoutId id="2147484263" r:id="rId40"/>
  </p:sldLayoutIdLst>
  <p:transition>
    <p:fade/>
  </p:transition>
  <p:hf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ake.powerapps.com/" TargetMode="Externa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 Id="rId5" Type="http://schemas.openxmlformats.org/officeDocument/2006/relationships/image" Target="../media/image98.png"/><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8.xml"/><Relationship Id="rId5" Type="http://schemas.openxmlformats.org/officeDocument/2006/relationships/image" Target="../media/image31.png"/><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8.xml"/><Relationship Id="rId5" Type="http://schemas.openxmlformats.org/officeDocument/2006/relationships/image" Target="../media/image117.png"/><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8.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ake.powerapps.com/" TargetMode="Externa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425780"/>
            <a:ext cx="9144000" cy="1107996"/>
          </a:xfrm>
        </p:spPr>
        <p:txBody>
          <a:bodyPr/>
          <a:lstStyle/>
          <a:p>
            <a:r>
              <a:rPr lang="en-US" dirty="0"/>
              <a:t>Power Apps </a:t>
            </a:r>
            <a:r>
              <a:rPr lang="ja-JP" altLang="en-US" dirty="0"/>
              <a:t>ローコーディングハンズオン</a:t>
            </a:r>
            <a:br>
              <a:rPr lang="en-US" altLang="ja-JP" dirty="0"/>
            </a:br>
            <a:r>
              <a:rPr lang="ja-JP" altLang="en-US" dirty="0"/>
              <a:t>機材貸出アプリ</a:t>
            </a:r>
            <a:endParaRPr lang="en-US" dirty="0"/>
          </a:p>
        </p:txBody>
      </p:sp>
      <p:sp>
        <p:nvSpPr>
          <p:cNvPr id="5" name="Text Placeholder 4"/>
          <p:cNvSpPr>
            <a:spLocks noGrp="1"/>
          </p:cNvSpPr>
          <p:nvPr>
            <p:ph type="body" sz="quarter" idx="12"/>
          </p:nvPr>
        </p:nvSpPr>
        <p:spPr>
          <a:xfrm>
            <a:off x="584200" y="3931085"/>
            <a:ext cx="9144000" cy="338554"/>
          </a:xfrm>
        </p:spPr>
        <p:txBody>
          <a:bodyPr/>
          <a:lstStyle/>
          <a:p>
            <a:r>
              <a:rPr lang="ja-JP" altLang="en-US" dirty="0"/>
              <a:t>日本マイクロソフト株式会社</a:t>
            </a:r>
            <a:endParaRPr lang="en-US" dirty="0"/>
          </a:p>
        </p:txBody>
      </p:sp>
      <p:pic>
        <p:nvPicPr>
          <p:cNvPr id="3" name="Picture 1">
            <a:extLst>
              <a:ext uri="{FF2B5EF4-FFF2-40B4-BE49-F238E27FC236}">
                <a16:creationId xmlns:a16="http://schemas.microsoft.com/office/drawing/2014/main" id="{7288CFA1-CFBF-4320-B16C-1920D4F3FE8B}"/>
              </a:ext>
            </a:extLst>
          </p:cNvPr>
          <p:cNvPicPr>
            <a:picLocks noChangeAspect="1"/>
          </p:cNvPicPr>
          <p:nvPr/>
        </p:nvPicPr>
        <p:blipFill rotWithShape="1">
          <a:blip r:embed="rId3"/>
          <a:srcRect l="35061"/>
          <a:stretch/>
        </p:blipFill>
        <p:spPr>
          <a:xfrm>
            <a:off x="7625537" y="1048990"/>
            <a:ext cx="4205326" cy="4644516"/>
          </a:xfrm>
          <a:prstGeom prst="rect">
            <a:avLst/>
          </a:prstGeom>
        </p:spPr>
      </p:pic>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アプリの初回保存</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2000548"/>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ファイル</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名前を付けて保存</a:t>
            </a:r>
            <a:r>
              <a:rPr kumimoji="1" lang="en-US" altLang="ja-JP" sz="2000" dirty="0"/>
              <a:t>]</a:t>
            </a:r>
            <a:r>
              <a:rPr kumimoji="1" lang="ja-JP" altLang="en-US" sz="2000" dirty="0"/>
              <a:t>をクリック、アプリ名が入力されていることを確認し、</a:t>
            </a:r>
            <a:r>
              <a:rPr kumimoji="1" lang="en-US" altLang="ja-JP" sz="2000" dirty="0"/>
              <a:t>[</a:t>
            </a:r>
            <a:r>
              <a:rPr kumimoji="1" lang="ja-JP" altLang="en-US" sz="2000" dirty="0"/>
              <a:t>保存</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保存が完了したら、</a:t>
            </a:r>
            <a:r>
              <a:rPr kumimoji="1" lang="en-US" altLang="ja-JP" sz="2000" dirty="0"/>
              <a:t>[</a:t>
            </a:r>
            <a:r>
              <a:rPr kumimoji="1" lang="ja-JP" altLang="en-US" sz="2000" dirty="0"/>
              <a:t>←</a:t>
            </a:r>
            <a:r>
              <a:rPr kumimoji="1" lang="en-US" altLang="ja-JP" sz="2000" dirty="0"/>
              <a:t>]</a:t>
            </a:r>
            <a:r>
              <a:rPr kumimoji="1" lang="ja-JP" altLang="en-US" sz="2000" dirty="0"/>
              <a:t>をクリックし、作成画面に戻る</a:t>
            </a:r>
            <a:endParaRPr kumimoji="1" lang="en-US" altLang="ja-JP" sz="2000" dirty="0"/>
          </a:p>
        </p:txBody>
      </p:sp>
      <p:pic>
        <p:nvPicPr>
          <p:cNvPr id="4" name="図 3">
            <a:extLst>
              <a:ext uri="{FF2B5EF4-FFF2-40B4-BE49-F238E27FC236}">
                <a16:creationId xmlns:a16="http://schemas.microsoft.com/office/drawing/2014/main" id="{6C64876F-61B2-43A3-A41A-A0235009EF12}"/>
              </a:ext>
            </a:extLst>
          </p:cNvPr>
          <p:cNvPicPr>
            <a:picLocks noChangeAspect="1"/>
          </p:cNvPicPr>
          <p:nvPr/>
        </p:nvPicPr>
        <p:blipFill>
          <a:blip r:embed="rId2"/>
          <a:stretch>
            <a:fillRect/>
          </a:stretch>
        </p:blipFill>
        <p:spPr>
          <a:xfrm>
            <a:off x="5943600" y="1230085"/>
            <a:ext cx="6045200" cy="1511300"/>
          </a:xfrm>
          <a:prstGeom prst="rect">
            <a:avLst/>
          </a:prstGeom>
        </p:spPr>
      </p:pic>
      <p:sp>
        <p:nvSpPr>
          <p:cNvPr id="8" name="テキスト ボックス 7">
            <a:extLst>
              <a:ext uri="{FF2B5EF4-FFF2-40B4-BE49-F238E27FC236}">
                <a16:creationId xmlns:a16="http://schemas.microsoft.com/office/drawing/2014/main" id="{99D14721-AEC0-4A12-B540-15328413E545}"/>
              </a:ext>
            </a:extLst>
          </p:cNvPr>
          <p:cNvSpPr txBox="1"/>
          <p:nvPr/>
        </p:nvSpPr>
        <p:spPr>
          <a:xfrm>
            <a:off x="588263" y="3655967"/>
            <a:ext cx="3788228" cy="553998"/>
          </a:xfrm>
          <a:prstGeom prst="rect">
            <a:avLst/>
          </a:prstGeom>
          <a:noFill/>
        </p:spPr>
        <p:txBody>
          <a:bodyPr wrap="square" lIns="0" tIns="0" rIns="0" bIns="0" rtlCol="0">
            <a:spAutoFit/>
          </a:bodyPr>
          <a:lstStyle/>
          <a:p>
            <a:pPr algn="l"/>
            <a:r>
              <a:rPr kumimoji="1" lang="ja-JP" altLang="en-US" sz="1800" dirty="0">
                <a:solidFill>
                  <a:srgbClr val="D83B01"/>
                </a:solidFill>
              </a:rPr>
              <a:t>初回保存以降は基本的に自動保存が</a:t>
            </a:r>
            <a:endParaRPr kumimoji="1" lang="en-US" altLang="ja-JP" sz="1800" dirty="0">
              <a:solidFill>
                <a:srgbClr val="D83B01"/>
              </a:solidFill>
            </a:endParaRPr>
          </a:p>
          <a:p>
            <a:pPr algn="l"/>
            <a:r>
              <a:rPr kumimoji="1" lang="ja-JP" altLang="en-US" sz="1800" dirty="0">
                <a:solidFill>
                  <a:srgbClr val="D83B01"/>
                </a:solidFill>
              </a:rPr>
              <a:t>行われる</a:t>
            </a:r>
          </a:p>
        </p:txBody>
      </p:sp>
      <p:pic>
        <p:nvPicPr>
          <p:cNvPr id="6" name="図 5">
            <a:extLst>
              <a:ext uri="{FF2B5EF4-FFF2-40B4-BE49-F238E27FC236}">
                <a16:creationId xmlns:a16="http://schemas.microsoft.com/office/drawing/2014/main" id="{534738D5-6218-43F5-ABE9-906966832099}"/>
              </a:ext>
            </a:extLst>
          </p:cNvPr>
          <p:cNvPicPr>
            <a:picLocks noChangeAspect="1"/>
          </p:cNvPicPr>
          <p:nvPr/>
        </p:nvPicPr>
        <p:blipFill>
          <a:blip r:embed="rId3"/>
          <a:stretch>
            <a:fillRect/>
          </a:stretch>
        </p:blipFill>
        <p:spPr>
          <a:xfrm>
            <a:off x="5126390" y="3738678"/>
            <a:ext cx="7263634" cy="2344271"/>
          </a:xfrm>
          <a:prstGeom prst="rect">
            <a:avLst/>
          </a:prstGeom>
        </p:spPr>
      </p:pic>
    </p:spTree>
    <p:extLst>
      <p:ext uri="{BB962C8B-B14F-4D97-AF65-F5344CB8AC3E}">
        <p14:creationId xmlns:p14="http://schemas.microsoft.com/office/powerpoint/2010/main" val="22169866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トップ画面作成</a:t>
            </a:r>
          </a:p>
        </p:txBody>
      </p:sp>
    </p:spTree>
    <p:extLst>
      <p:ext uri="{BB962C8B-B14F-4D97-AF65-F5344CB8AC3E}">
        <p14:creationId xmlns:p14="http://schemas.microsoft.com/office/powerpoint/2010/main" val="307904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トップ画面の作成①</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2077492"/>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挿入</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「新しい画面」をクリック</a:t>
            </a:r>
          </a:p>
          <a:p>
            <a:pPr marL="457200" indent="-457200" algn="l">
              <a:spcAft>
                <a:spcPts val="600"/>
              </a:spcAft>
              <a:buFont typeface="+mj-lt"/>
              <a:buAutoNum type="arabicPeriod"/>
            </a:pPr>
            <a:r>
              <a:rPr kumimoji="1" lang="en-US" altLang="ja-JP" sz="2000" dirty="0"/>
              <a:t>[</a:t>
            </a:r>
            <a:r>
              <a:rPr kumimoji="1" lang="ja-JP" altLang="en-US" sz="2000" dirty="0"/>
              <a:t>ラベル</a:t>
            </a:r>
            <a:r>
              <a:rPr kumimoji="1" lang="en-US" altLang="ja-JP" sz="2000" dirty="0"/>
              <a:t>]</a:t>
            </a:r>
            <a:r>
              <a:rPr kumimoji="1" lang="ja-JP" altLang="en-US" sz="2000" dirty="0"/>
              <a:t>をクリック</a:t>
            </a:r>
          </a:p>
          <a:p>
            <a:pPr marL="457200" indent="-457200" algn="l">
              <a:spcAft>
                <a:spcPts val="600"/>
              </a:spcAft>
              <a:buFont typeface="+mj-lt"/>
              <a:buAutoNum type="arabicPeriod"/>
            </a:pPr>
            <a:r>
              <a:rPr kumimoji="1" lang="ja-JP" altLang="en-US" sz="2000" dirty="0"/>
              <a:t>配置されたラベルをダブルクリックして中のテキストを「機材貸出アプリ」に変更する</a:t>
            </a:r>
          </a:p>
        </p:txBody>
      </p:sp>
      <p:pic>
        <p:nvPicPr>
          <p:cNvPr id="6" name="図 5">
            <a:extLst>
              <a:ext uri="{FF2B5EF4-FFF2-40B4-BE49-F238E27FC236}">
                <a16:creationId xmlns:a16="http://schemas.microsoft.com/office/drawing/2014/main" id="{4D1052A2-FBB5-448B-B584-9DB9F09CF23F}"/>
              </a:ext>
            </a:extLst>
          </p:cNvPr>
          <p:cNvPicPr>
            <a:picLocks noChangeAspect="1"/>
          </p:cNvPicPr>
          <p:nvPr/>
        </p:nvPicPr>
        <p:blipFill>
          <a:blip r:embed="rId2"/>
          <a:stretch>
            <a:fillRect/>
          </a:stretch>
        </p:blipFill>
        <p:spPr>
          <a:xfrm>
            <a:off x="5049676" y="1166863"/>
            <a:ext cx="6478445" cy="3198948"/>
          </a:xfrm>
          <a:prstGeom prst="rect">
            <a:avLst/>
          </a:prstGeom>
        </p:spPr>
      </p:pic>
    </p:spTree>
    <p:extLst>
      <p:ext uri="{BB962C8B-B14F-4D97-AF65-F5344CB8AC3E}">
        <p14:creationId xmlns:p14="http://schemas.microsoft.com/office/powerpoint/2010/main" val="18256501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トップ画面の作成②</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846659"/>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ホーム</a:t>
            </a:r>
            <a:r>
              <a:rPr kumimoji="1" lang="en-US" altLang="ja-JP" sz="2000" dirty="0"/>
              <a:t>]</a:t>
            </a:r>
            <a:r>
              <a:rPr kumimoji="1" lang="ja-JP" altLang="en-US" sz="2000" dirty="0"/>
              <a:t>をクリック</a:t>
            </a:r>
          </a:p>
          <a:p>
            <a:pPr marL="457200" indent="-457200" algn="l">
              <a:spcAft>
                <a:spcPts val="600"/>
              </a:spcAft>
              <a:buFont typeface="+mj-lt"/>
              <a:buAutoNum type="arabicPeriod"/>
            </a:pPr>
            <a:r>
              <a:rPr kumimoji="1" lang="ja-JP" altLang="en-US" sz="2000" dirty="0"/>
              <a:t>　をクリック、「太字」を選択</a:t>
            </a:r>
          </a:p>
          <a:p>
            <a:pPr marL="457200" indent="-457200" algn="l">
              <a:spcAft>
                <a:spcPts val="600"/>
              </a:spcAft>
              <a:buFont typeface="+mj-lt"/>
              <a:buAutoNum type="arabicPeriod"/>
            </a:pPr>
            <a:r>
              <a:rPr kumimoji="1" lang="ja-JP" altLang="en-US" sz="2000" dirty="0"/>
              <a:t>　をクリック、「</a:t>
            </a:r>
            <a:r>
              <a:rPr kumimoji="1" lang="en-US" altLang="ja-JP" sz="2000" dirty="0"/>
              <a:t>44</a:t>
            </a:r>
            <a:r>
              <a:rPr kumimoji="1" lang="ja-JP" altLang="en-US" sz="2000" dirty="0"/>
              <a:t>」を選択</a:t>
            </a:r>
          </a:p>
          <a:p>
            <a:pPr marL="457200" indent="-457200" algn="l">
              <a:spcAft>
                <a:spcPts val="600"/>
              </a:spcAft>
              <a:buFont typeface="+mj-lt"/>
              <a:buAutoNum type="arabicPeriod"/>
            </a:pPr>
            <a:r>
              <a:rPr kumimoji="1" lang="ja-JP" altLang="en-US" sz="2000" dirty="0"/>
              <a:t>　をクリック、「中央揃え」を選択</a:t>
            </a:r>
          </a:p>
          <a:p>
            <a:pPr marL="457200" indent="-457200" algn="l">
              <a:spcAft>
                <a:spcPts val="600"/>
              </a:spcAft>
              <a:buFont typeface="+mj-lt"/>
              <a:buAutoNum type="arabicPeriod"/>
            </a:pPr>
            <a:r>
              <a:rPr kumimoji="1" lang="ja-JP" altLang="en-US" sz="2000" dirty="0"/>
              <a:t>　をクリック、好きなカラーを選択</a:t>
            </a:r>
          </a:p>
        </p:txBody>
      </p:sp>
      <p:pic>
        <p:nvPicPr>
          <p:cNvPr id="6" name="図 5">
            <a:extLst>
              <a:ext uri="{FF2B5EF4-FFF2-40B4-BE49-F238E27FC236}">
                <a16:creationId xmlns:a16="http://schemas.microsoft.com/office/drawing/2014/main" id="{4020A633-D2D8-46A4-B1D4-06E2064846B2}"/>
              </a:ext>
            </a:extLst>
          </p:cNvPr>
          <p:cNvPicPr>
            <a:picLocks noChangeAspect="1"/>
          </p:cNvPicPr>
          <p:nvPr/>
        </p:nvPicPr>
        <p:blipFill>
          <a:blip r:embed="rId2"/>
          <a:stretch>
            <a:fillRect/>
          </a:stretch>
        </p:blipFill>
        <p:spPr>
          <a:xfrm>
            <a:off x="945247" y="1862593"/>
            <a:ext cx="402319" cy="283602"/>
          </a:xfrm>
          <a:prstGeom prst="rect">
            <a:avLst/>
          </a:prstGeom>
        </p:spPr>
      </p:pic>
      <p:pic>
        <p:nvPicPr>
          <p:cNvPr id="8" name="図 7">
            <a:extLst>
              <a:ext uri="{FF2B5EF4-FFF2-40B4-BE49-F238E27FC236}">
                <a16:creationId xmlns:a16="http://schemas.microsoft.com/office/drawing/2014/main" id="{7F65DC6A-3157-4599-94CB-5F056C546C94}"/>
              </a:ext>
            </a:extLst>
          </p:cNvPr>
          <p:cNvPicPr>
            <a:picLocks noChangeAspect="1"/>
          </p:cNvPicPr>
          <p:nvPr/>
        </p:nvPicPr>
        <p:blipFill>
          <a:blip r:embed="rId3"/>
          <a:stretch>
            <a:fillRect/>
          </a:stretch>
        </p:blipFill>
        <p:spPr>
          <a:xfrm>
            <a:off x="822519" y="2253378"/>
            <a:ext cx="525047" cy="283602"/>
          </a:xfrm>
          <a:prstGeom prst="rect">
            <a:avLst/>
          </a:prstGeom>
        </p:spPr>
      </p:pic>
      <p:pic>
        <p:nvPicPr>
          <p:cNvPr id="10" name="図 9">
            <a:extLst>
              <a:ext uri="{FF2B5EF4-FFF2-40B4-BE49-F238E27FC236}">
                <a16:creationId xmlns:a16="http://schemas.microsoft.com/office/drawing/2014/main" id="{A600A9B2-B111-4639-949A-518FD004B3B4}"/>
              </a:ext>
            </a:extLst>
          </p:cNvPr>
          <p:cNvPicPr>
            <a:picLocks noChangeAspect="1"/>
          </p:cNvPicPr>
          <p:nvPr/>
        </p:nvPicPr>
        <p:blipFill>
          <a:blip r:embed="rId4"/>
          <a:stretch>
            <a:fillRect/>
          </a:stretch>
        </p:blipFill>
        <p:spPr>
          <a:xfrm>
            <a:off x="945246" y="2623972"/>
            <a:ext cx="402320" cy="303793"/>
          </a:xfrm>
          <a:prstGeom prst="rect">
            <a:avLst/>
          </a:prstGeom>
        </p:spPr>
      </p:pic>
      <p:pic>
        <p:nvPicPr>
          <p:cNvPr id="12" name="図 11">
            <a:extLst>
              <a:ext uri="{FF2B5EF4-FFF2-40B4-BE49-F238E27FC236}">
                <a16:creationId xmlns:a16="http://schemas.microsoft.com/office/drawing/2014/main" id="{51B38ADA-F15E-4E6D-ABCF-4107A88E7A7B}"/>
              </a:ext>
            </a:extLst>
          </p:cNvPr>
          <p:cNvPicPr>
            <a:picLocks noChangeAspect="1"/>
          </p:cNvPicPr>
          <p:nvPr/>
        </p:nvPicPr>
        <p:blipFill>
          <a:blip r:embed="rId5"/>
          <a:stretch>
            <a:fillRect/>
          </a:stretch>
        </p:blipFill>
        <p:spPr>
          <a:xfrm>
            <a:off x="945246" y="3009167"/>
            <a:ext cx="402320" cy="308320"/>
          </a:xfrm>
          <a:prstGeom prst="rect">
            <a:avLst/>
          </a:prstGeom>
        </p:spPr>
      </p:pic>
      <p:pic>
        <p:nvPicPr>
          <p:cNvPr id="7" name="図 6">
            <a:extLst>
              <a:ext uri="{FF2B5EF4-FFF2-40B4-BE49-F238E27FC236}">
                <a16:creationId xmlns:a16="http://schemas.microsoft.com/office/drawing/2014/main" id="{1227C4CD-CAD1-475D-A2BF-2E58D14542AC}"/>
              </a:ext>
            </a:extLst>
          </p:cNvPr>
          <p:cNvPicPr>
            <a:picLocks noChangeAspect="1"/>
          </p:cNvPicPr>
          <p:nvPr/>
        </p:nvPicPr>
        <p:blipFill>
          <a:blip r:embed="rId6"/>
          <a:stretch>
            <a:fillRect/>
          </a:stretch>
        </p:blipFill>
        <p:spPr>
          <a:xfrm>
            <a:off x="4621577" y="1471808"/>
            <a:ext cx="7274095" cy="2966136"/>
          </a:xfrm>
          <a:prstGeom prst="rect">
            <a:avLst/>
          </a:prstGeom>
        </p:spPr>
      </p:pic>
    </p:spTree>
    <p:extLst>
      <p:ext uri="{BB962C8B-B14F-4D97-AF65-F5344CB8AC3E}">
        <p14:creationId xmlns:p14="http://schemas.microsoft.com/office/powerpoint/2010/main" val="359315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トップ画面の作成③</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2077492"/>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挿入</a:t>
            </a:r>
            <a:r>
              <a:rPr kumimoji="1" lang="en-US" altLang="ja-JP" sz="2000" dirty="0"/>
              <a:t>]</a:t>
            </a:r>
            <a:r>
              <a:rPr kumimoji="1" lang="ja-JP" altLang="en-US" sz="2000" dirty="0"/>
              <a:t>をクリック</a:t>
            </a:r>
          </a:p>
          <a:p>
            <a:pPr marL="457200" indent="-457200" algn="l">
              <a:spcAft>
                <a:spcPts val="600"/>
              </a:spcAft>
              <a:buFont typeface="+mj-lt"/>
              <a:buAutoNum type="arabicPeriod"/>
            </a:pPr>
            <a:r>
              <a:rPr kumimoji="1" lang="en-US" altLang="ja-JP" sz="2000" dirty="0"/>
              <a:t>[</a:t>
            </a:r>
            <a:r>
              <a:rPr kumimoji="1" lang="ja-JP" altLang="en-US" sz="2000" dirty="0"/>
              <a:t>ボタン</a:t>
            </a:r>
            <a:r>
              <a:rPr kumimoji="1" lang="en-US" altLang="ja-JP" sz="2000" dirty="0"/>
              <a:t>]</a:t>
            </a:r>
            <a:r>
              <a:rPr kumimoji="1" lang="ja-JP" altLang="en-US" sz="2000" dirty="0"/>
              <a:t>をクリック</a:t>
            </a:r>
          </a:p>
          <a:p>
            <a:pPr marL="457200" indent="-457200" algn="l">
              <a:spcAft>
                <a:spcPts val="600"/>
              </a:spcAft>
              <a:buFont typeface="+mj-lt"/>
              <a:buAutoNum type="arabicPeriod"/>
            </a:pPr>
            <a:r>
              <a:rPr kumimoji="1" lang="en-US" altLang="ja-JP" sz="2000" dirty="0"/>
              <a:t>[</a:t>
            </a:r>
            <a:r>
              <a:rPr kumimoji="1" lang="ja-JP" altLang="en-US" sz="2000" dirty="0"/>
              <a:t>ボタン</a:t>
            </a:r>
            <a:r>
              <a:rPr kumimoji="1" lang="en-US" altLang="ja-JP" sz="2000" dirty="0"/>
              <a:t>]</a:t>
            </a:r>
            <a:r>
              <a:rPr kumimoji="1" lang="ja-JP" altLang="en-US" sz="2000" dirty="0"/>
              <a:t>をクリック</a:t>
            </a:r>
            <a:r>
              <a:rPr kumimoji="1" lang="en-US" altLang="ja-JP" sz="2000" dirty="0"/>
              <a:t>(2</a:t>
            </a:r>
            <a:r>
              <a:rPr kumimoji="1" lang="ja-JP" altLang="en-US" sz="2000" dirty="0"/>
              <a:t>つ目</a:t>
            </a:r>
            <a:r>
              <a:rPr kumimoji="1" lang="en-US" altLang="ja-JP" sz="2000" dirty="0"/>
              <a:t>)</a:t>
            </a:r>
          </a:p>
          <a:p>
            <a:pPr marL="457200" indent="-457200" algn="l">
              <a:spcAft>
                <a:spcPts val="600"/>
              </a:spcAft>
              <a:buFont typeface="+mj-lt"/>
              <a:buAutoNum type="arabicPeriod"/>
            </a:pPr>
            <a:r>
              <a:rPr kumimoji="1" lang="ja-JP" altLang="en-US" sz="2000" dirty="0"/>
              <a:t>配置したボタンをダブルクリックして、それぞれ「利用予約」と「返却」に変更</a:t>
            </a:r>
          </a:p>
        </p:txBody>
      </p:sp>
      <p:pic>
        <p:nvPicPr>
          <p:cNvPr id="6" name="図 5">
            <a:extLst>
              <a:ext uri="{FF2B5EF4-FFF2-40B4-BE49-F238E27FC236}">
                <a16:creationId xmlns:a16="http://schemas.microsoft.com/office/drawing/2014/main" id="{3B640548-73A9-4721-BDBF-B5A2501B320B}"/>
              </a:ext>
            </a:extLst>
          </p:cNvPr>
          <p:cNvPicPr>
            <a:picLocks noChangeAspect="1"/>
          </p:cNvPicPr>
          <p:nvPr/>
        </p:nvPicPr>
        <p:blipFill>
          <a:blip r:embed="rId2"/>
          <a:stretch>
            <a:fillRect/>
          </a:stretch>
        </p:blipFill>
        <p:spPr>
          <a:xfrm>
            <a:off x="5101699" y="1090460"/>
            <a:ext cx="6426422" cy="4261470"/>
          </a:xfrm>
          <a:prstGeom prst="rect">
            <a:avLst/>
          </a:prstGeom>
        </p:spPr>
      </p:pic>
    </p:spTree>
    <p:extLst>
      <p:ext uri="{BB962C8B-B14F-4D97-AF65-F5344CB8AC3E}">
        <p14:creationId xmlns:p14="http://schemas.microsoft.com/office/powerpoint/2010/main" val="295191836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B720F7B-0873-40F0-9716-1A0A8A18916F}"/>
              </a:ext>
            </a:extLst>
          </p:cNvPr>
          <p:cNvSpPr>
            <a:spLocks noGrp="1"/>
          </p:cNvSpPr>
          <p:nvPr>
            <p:ph type="title"/>
          </p:nvPr>
        </p:nvSpPr>
        <p:spPr>
          <a:xfrm>
            <a:off x="588263" y="457200"/>
            <a:ext cx="11018520" cy="553998"/>
          </a:xfrm>
        </p:spPr>
        <p:txBody>
          <a:bodyPr/>
          <a:lstStyle/>
          <a:p>
            <a:r>
              <a:rPr lang="ja-JP" altLang="en-US" dirty="0"/>
              <a:t>トップ画面の作成④</a:t>
            </a:r>
            <a:endParaRPr kumimoji="1" lang="ja-JP" altLang="en-US" dirty="0"/>
          </a:p>
        </p:txBody>
      </p:sp>
      <p:pic>
        <p:nvPicPr>
          <p:cNvPr id="4" name="図 3">
            <a:extLst>
              <a:ext uri="{FF2B5EF4-FFF2-40B4-BE49-F238E27FC236}">
                <a16:creationId xmlns:a16="http://schemas.microsoft.com/office/drawing/2014/main" id="{6027C389-BC38-4105-863D-FB33694B1CA5}"/>
              </a:ext>
            </a:extLst>
          </p:cNvPr>
          <p:cNvPicPr>
            <a:picLocks noChangeAspect="1"/>
          </p:cNvPicPr>
          <p:nvPr/>
        </p:nvPicPr>
        <p:blipFill>
          <a:blip r:embed="rId2"/>
          <a:stretch>
            <a:fillRect/>
          </a:stretch>
        </p:blipFill>
        <p:spPr>
          <a:xfrm>
            <a:off x="267060" y="2126644"/>
            <a:ext cx="7511436" cy="2797971"/>
          </a:xfrm>
          <a:prstGeom prst="rect">
            <a:avLst/>
          </a:prstGeom>
        </p:spPr>
      </p:pic>
      <p:sp>
        <p:nvSpPr>
          <p:cNvPr id="7" name="テキスト ボックス 6">
            <a:extLst>
              <a:ext uri="{FF2B5EF4-FFF2-40B4-BE49-F238E27FC236}">
                <a16:creationId xmlns:a16="http://schemas.microsoft.com/office/drawing/2014/main" id="{A85FC71C-B630-4B1C-9BB2-C024E7592A90}"/>
              </a:ext>
            </a:extLst>
          </p:cNvPr>
          <p:cNvSpPr txBox="1"/>
          <p:nvPr/>
        </p:nvSpPr>
        <p:spPr>
          <a:xfrm>
            <a:off x="663879" y="1011198"/>
            <a:ext cx="8444262" cy="1461939"/>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Screen1</a:t>
            </a:r>
            <a:r>
              <a:rPr kumimoji="1" lang="ja-JP" altLang="en-US" sz="2000" dirty="0"/>
              <a:t>のプロパティの背景画像に背景用の写真を追加</a:t>
            </a:r>
            <a:endParaRPr kumimoji="1" lang="en-US" altLang="ja-JP" sz="2000" dirty="0"/>
          </a:p>
          <a:p>
            <a:pPr marL="457200" indent="-457200" algn="l">
              <a:spcAft>
                <a:spcPts val="600"/>
              </a:spcAft>
              <a:buFont typeface="+mj-lt"/>
              <a:buAutoNum type="arabicPeriod"/>
            </a:pPr>
            <a:r>
              <a:rPr kumimoji="1" lang="ja-JP" altLang="en-US" sz="2000" dirty="0"/>
              <a:t>配置したボタンをダブルクリックして、それぞれ「利用予約」と「返却」に変更</a:t>
            </a:r>
            <a:endParaRPr kumimoji="1" lang="en-US" altLang="ja-JP" sz="2000" dirty="0"/>
          </a:p>
          <a:p>
            <a:pPr marL="457200" indent="-457200" algn="l">
              <a:spcAft>
                <a:spcPts val="600"/>
              </a:spcAft>
              <a:buFont typeface="+mj-lt"/>
              <a:buAutoNum type="arabicPeriod"/>
            </a:pPr>
            <a:r>
              <a:rPr kumimoji="1" lang="en-US" altLang="ja-JP" sz="2000" dirty="0"/>
              <a:t>Screen1</a:t>
            </a:r>
            <a:r>
              <a:rPr kumimoji="1" lang="ja-JP" altLang="en-US" sz="2000" dirty="0"/>
              <a:t>の位置を一番先頭に移動、また名前を</a:t>
            </a:r>
            <a:r>
              <a:rPr kumimoji="1" lang="en-US" altLang="ja-JP" sz="2000" dirty="0"/>
              <a:t>TOP</a:t>
            </a:r>
            <a:r>
              <a:rPr kumimoji="1" lang="ja-JP" altLang="en-US" sz="2000" dirty="0"/>
              <a:t>に変更</a:t>
            </a:r>
            <a:endParaRPr kumimoji="1" lang="en-US" altLang="ja-JP" sz="2000" dirty="0"/>
          </a:p>
          <a:p>
            <a:pPr marL="457200" indent="-457200" algn="l">
              <a:spcAft>
                <a:spcPts val="600"/>
              </a:spcAft>
              <a:buFont typeface="+mj-lt"/>
              <a:buAutoNum type="arabicPeriod"/>
            </a:pPr>
            <a:endParaRPr kumimoji="1" lang="ja-JP" altLang="en-US" sz="2000" dirty="0"/>
          </a:p>
        </p:txBody>
      </p:sp>
      <p:pic>
        <p:nvPicPr>
          <p:cNvPr id="9" name="図 8">
            <a:extLst>
              <a:ext uri="{FF2B5EF4-FFF2-40B4-BE49-F238E27FC236}">
                <a16:creationId xmlns:a16="http://schemas.microsoft.com/office/drawing/2014/main" id="{BE02DFC9-E77B-4F73-AA75-1AD2E31E3177}"/>
              </a:ext>
            </a:extLst>
          </p:cNvPr>
          <p:cNvPicPr>
            <a:picLocks noChangeAspect="1"/>
          </p:cNvPicPr>
          <p:nvPr/>
        </p:nvPicPr>
        <p:blipFill>
          <a:blip r:embed="rId3"/>
          <a:stretch>
            <a:fillRect/>
          </a:stretch>
        </p:blipFill>
        <p:spPr>
          <a:xfrm>
            <a:off x="8365322" y="1937370"/>
            <a:ext cx="3162799" cy="4042807"/>
          </a:xfrm>
          <a:prstGeom prst="rect">
            <a:avLst/>
          </a:prstGeom>
        </p:spPr>
      </p:pic>
    </p:spTree>
    <p:extLst>
      <p:ext uri="{BB962C8B-B14F-4D97-AF65-F5344CB8AC3E}">
        <p14:creationId xmlns:p14="http://schemas.microsoft.com/office/powerpoint/2010/main" val="40959181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画面遷移の設定</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69277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ツリービューより、</a:t>
            </a:r>
            <a:r>
              <a:rPr kumimoji="1" lang="en-US" altLang="ja-JP" sz="2000" dirty="0"/>
              <a:t>[TOP]</a:t>
            </a:r>
            <a:r>
              <a:rPr kumimoji="1" lang="ja-JP" altLang="en-US" sz="2000" dirty="0"/>
              <a:t>画面をクリック</a:t>
            </a:r>
            <a:endParaRPr kumimoji="1" lang="en-US" altLang="ja-JP" sz="2000" dirty="0"/>
          </a:p>
          <a:p>
            <a:pPr marL="457200" indent="-457200" algn="l">
              <a:spcAft>
                <a:spcPts val="600"/>
              </a:spcAft>
              <a:buFont typeface="+mj-lt"/>
              <a:buAutoNum type="arabicPeriod"/>
            </a:pPr>
            <a:r>
              <a:rPr kumimoji="1" lang="ja-JP" altLang="en-US" sz="2000" dirty="0"/>
              <a:t>利用ボタン（</a:t>
            </a:r>
            <a:r>
              <a:rPr kumimoji="1" lang="en-US" altLang="ja-JP" sz="2000" dirty="0"/>
              <a:t>Button1</a:t>
            </a:r>
            <a:r>
              <a:rPr kumimoji="1" lang="ja-JP" altLang="en-US" sz="2000" dirty="0"/>
              <a:t>）をクリック、</a:t>
            </a:r>
            <a:br>
              <a:rPr kumimoji="1" lang="en-US" altLang="ja-JP" sz="2000" dirty="0"/>
            </a:br>
            <a:r>
              <a:rPr kumimoji="1" lang="ja-JP" altLang="en-US" sz="2000" dirty="0"/>
              <a:t>プロパティより</a:t>
            </a:r>
            <a:r>
              <a:rPr kumimoji="1" lang="en-US" altLang="ja-JP" sz="2000" dirty="0" err="1"/>
              <a:t>OnSelect</a:t>
            </a:r>
            <a:r>
              <a:rPr kumimoji="1" lang="ja-JP" altLang="en-US" sz="2000" dirty="0"/>
              <a:t>を選択し、</a:t>
            </a:r>
            <a:br>
              <a:rPr kumimoji="1" lang="en-US" altLang="ja-JP" sz="2000" dirty="0"/>
            </a:br>
            <a:r>
              <a:rPr kumimoji="1" lang="ja-JP" altLang="en-US" sz="2000" dirty="0"/>
              <a:t>以下の関数を設定</a:t>
            </a:r>
          </a:p>
          <a:p>
            <a:pPr marL="457200" indent="-457200" algn="l">
              <a:spcAft>
                <a:spcPts val="600"/>
              </a:spcAft>
              <a:buFont typeface="+mj-lt"/>
              <a:buAutoNum type="arabicPeriod"/>
            </a:pPr>
            <a:endParaRPr kumimoji="1" lang="ja-JP" altLang="en-US" sz="2000" dirty="0"/>
          </a:p>
        </p:txBody>
      </p:sp>
      <p:sp>
        <p:nvSpPr>
          <p:cNvPr id="7" name="正方形/長方形 6">
            <a:extLst>
              <a:ext uri="{FF2B5EF4-FFF2-40B4-BE49-F238E27FC236}">
                <a16:creationId xmlns:a16="http://schemas.microsoft.com/office/drawing/2014/main" id="{01B549C9-8469-41B5-AA15-B4C128F9E11C}"/>
              </a:ext>
            </a:extLst>
          </p:cNvPr>
          <p:cNvSpPr/>
          <p:nvPr/>
        </p:nvSpPr>
        <p:spPr bwMode="auto">
          <a:xfrm>
            <a:off x="116740" y="2979267"/>
            <a:ext cx="4753086" cy="4631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400" b="1" dirty="0">
                <a:latin typeface="Consolas" panose="020B0609020204030204" pitchFamily="49" charset="0"/>
              </a:rPr>
              <a:t>Navigate(</a:t>
            </a:r>
            <a:r>
              <a:rPr lang="en-US" altLang="ja-JP" sz="1400" b="1" dirty="0" err="1">
                <a:latin typeface="Consolas" panose="020B0609020204030204" pitchFamily="49" charset="0"/>
              </a:rPr>
              <a:t>AssetsList,ScreenTransition.Cover</a:t>
            </a:r>
            <a:r>
              <a:rPr lang="en-US" altLang="ja-JP" sz="1400" b="1" dirty="0">
                <a:latin typeface="Consolas" panose="020B0609020204030204" pitchFamily="49" charset="0"/>
              </a:rPr>
              <a:t>)</a:t>
            </a:r>
          </a:p>
        </p:txBody>
      </p:sp>
      <p:sp>
        <p:nvSpPr>
          <p:cNvPr id="9" name="テキスト ボックス 8">
            <a:extLst>
              <a:ext uri="{FF2B5EF4-FFF2-40B4-BE49-F238E27FC236}">
                <a16:creationId xmlns:a16="http://schemas.microsoft.com/office/drawing/2014/main" id="{64668B36-F045-4225-837F-A848E7A92035}"/>
              </a:ext>
            </a:extLst>
          </p:cNvPr>
          <p:cNvSpPr txBox="1"/>
          <p:nvPr/>
        </p:nvSpPr>
        <p:spPr>
          <a:xfrm>
            <a:off x="663879" y="4540114"/>
            <a:ext cx="5367471" cy="1918987"/>
          </a:xfrm>
          <a:prstGeom prst="rect">
            <a:avLst/>
          </a:prstGeom>
          <a:solidFill>
            <a:schemeClr val="bg1">
              <a:lumMod val="95000"/>
            </a:schemeClr>
          </a:solidFill>
        </p:spPr>
        <p:txBody>
          <a:bodyPr wrap="square" lIns="182880" tIns="146304" rIns="182880" bIns="146304" rtlCol="0">
            <a:spAutoFit/>
          </a:bodyPr>
          <a:lstStyle/>
          <a:p>
            <a:pPr>
              <a:lnSpc>
                <a:spcPct val="90000"/>
              </a:lnSpc>
              <a:spcAft>
                <a:spcPts val="600"/>
              </a:spcAft>
            </a:pPr>
            <a:r>
              <a:rPr kumimoji="1" lang="en-US" altLang="ja-JP" sz="2000" b="1" dirty="0">
                <a:gradFill>
                  <a:gsLst>
                    <a:gs pos="2917">
                      <a:schemeClr val="tx1"/>
                    </a:gs>
                    <a:gs pos="30000">
                      <a:schemeClr val="tx1"/>
                    </a:gs>
                  </a:gsLst>
                  <a:lin ang="5400000" scaled="0"/>
                </a:gradFill>
              </a:rPr>
              <a:t>Navigate </a:t>
            </a:r>
            <a:r>
              <a:rPr kumimoji="1" lang="ja-JP" altLang="en-US" sz="2000" b="1" dirty="0">
                <a:gradFill>
                  <a:gsLst>
                    <a:gs pos="2917">
                      <a:schemeClr val="tx1"/>
                    </a:gs>
                    <a:gs pos="30000">
                      <a:schemeClr val="tx1"/>
                    </a:gs>
                  </a:gsLst>
                  <a:lin ang="5400000" scaled="0"/>
                </a:gradFill>
              </a:rPr>
              <a:t>関数</a:t>
            </a:r>
            <a:endParaRPr kumimoji="1" lang="en-US" altLang="ja-JP" sz="2000" b="1" dirty="0">
              <a:gradFill>
                <a:gsLst>
                  <a:gs pos="2917">
                    <a:schemeClr val="tx1"/>
                  </a:gs>
                  <a:gs pos="30000">
                    <a:schemeClr val="tx1"/>
                  </a:gs>
                </a:gsLst>
                <a:lin ang="5400000" scaled="0"/>
              </a:gradFill>
            </a:endParaRPr>
          </a:p>
          <a:p>
            <a:pPr>
              <a:lnSpc>
                <a:spcPct val="90000"/>
              </a:lnSpc>
              <a:spcAft>
                <a:spcPts val="600"/>
              </a:spcAft>
            </a:pPr>
            <a:r>
              <a:rPr kumimoji="1" lang="ja-JP" altLang="en-US" sz="2000" dirty="0">
                <a:gradFill>
                  <a:gsLst>
                    <a:gs pos="2917">
                      <a:schemeClr val="tx1"/>
                    </a:gs>
                    <a:gs pos="30000">
                      <a:schemeClr val="tx1"/>
                    </a:gs>
                  </a:gsLst>
                  <a:lin ang="5400000" scaled="0"/>
                </a:gradFill>
              </a:rPr>
              <a:t>画面遷移を行う関数</a:t>
            </a:r>
            <a:endParaRPr kumimoji="1" lang="en-US" altLang="ja-JP" sz="2000" dirty="0">
              <a:gradFill>
                <a:gsLst>
                  <a:gs pos="2917">
                    <a:schemeClr val="tx1"/>
                  </a:gs>
                  <a:gs pos="30000">
                    <a:schemeClr val="tx1"/>
                  </a:gs>
                </a:gsLst>
                <a:lin ang="5400000" scaled="0"/>
              </a:gradFill>
            </a:endParaRPr>
          </a:p>
          <a:p>
            <a:pPr>
              <a:lnSpc>
                <a:spcPct val="90000"/>
              </a:lnSpc>
              <a:spcAft>
                <a:spcPts val="600"/>
              </a:spcAft>
            </a:pPr>
            <a:r>
              <a:rPr kumimoji="1" lang="ja-JP" altLang="en-US" sz="2000" b="1" dirty="0">
                <a:gradFill>
                  <a:gsLst>
                    <a:gs pos="2917">
                      <a:schemeClr val="tx1"/>
                    </a:gs>
                    <a:gs pos="30000">
                      <a:schemeClr val="tx1"/>
                    </a:gs>
                  </a:gsLst>
                  <a:lin ang="5400000" scaled="0"/>
                </a:gradFill>
              </a:rPr>
              <a:t>使い方</a:t>
            </a:r>
            <a:endParaRPr kumimoji="1" lang="en-US" altLang="ja-JP" sz="2000" b="1" dirty="0">
              <a:gradFill>
                <a:gsLst>
                  <a:gs pos="2917">
                    <a:schemeClr val="tx1"/>
                  </a:gs>
                  <a:gs pos="30000">
                    <a:schemeClr val="tx1"/>
                  </a:gs>
                </a:gsLst>
                <a:lin ang="5400000" scaled="0"/>
              </a:gradFill>
            </a:endParaRPr>
          </a:p>
          <a:p>
            <a:pPr>
              <a:lnSpc>
                <a:spcPct val="90000"/>
              </a:lnSpc>
              <a:spcAft>
                <a:spcPts val="600"/>
              </a:spcAft>
            </a:pPr>
            <a:r>
              <a:rPr kumimoji="1" lang="en-US" altLang="ja-JP" sz="2000" i="1" dirty="0">
                <a:gradFill>
                  <a:gsLst>
                    <a:gs pos="2917">
                      <a:schemeClr val="tx1"/>
                    </a:gs>
                    <a:gs pos="30000">
                      <a:schemeClr val="tx1"/>
                    </a:gs>
                  </a:gsLst>
                  <a:lin ang="5400000" scaled="0"/>
                </a:gradFill>
              </a:rPr>
              <a:t>Navigate(</a:t>
            </a:r>
            <a:r>
              <a:rPr kumimoji="1" lang="ja-JP" altLang="en-US" sz="2000" i="1" dirty="0">
                <a:gradFill>
                  <a:gsLst>
                    <a:gs pos="2917">
                      <a:schemeClr val="tx1"/>
                    </a:gs>
                    <a:gs pos="30000">
                      <a:schemeClr val="tx1"/>
                    </a:gs>
                  </a:gsLst>
                  <a:lin ang="5400000" scaled="0"/>
                </a:gradFill>
              </a:rPr>
              <a:t>対象のスクリーン</a:t>
            </a:r>
            <a:r>
              <a:rPr kumimoji="1" lang="en-US" altLang="ja-JP" sz="2000" i="1" dirty="0">
                <a:gradFill>
                  <a:gsLst>
                    <a:gs pos="2917">
                      <a:schemeClr val="tx1"/>
                    </a:gs>
                    <a:gs pos="30000">
                      <a:schemeClr val="tx1"/>
                    </a:gs>
                  </a:gsLst>
                  <a:lin ang="5400000" scaled="0"/>
                </a:gradFill>
              </a:rPr>
              <a:t>, </a:t>
            </a:r>
            <a:r>
              <a:rPr kumimoji="1" lang="ja-JP" altLang="en-US" sz="2000" i="1" dirty="0">
                <a:gradFill>
                  <a:gsLst>
                    <a:gs pos="2917">
                      <a:schemeClr val="tx1"/>
                    </a:gs>
                    <a:gs pos="30000">
                      <a:schemeClr val="tx1"/>
                    </a:gs>
                  </a:gsLst>
                  <a:lin ang="5400000" scaled="0"/>
                </a:gradFill>
              </a:rPr>
              <a:t>遷移時のアニメーション</a:t>
            </a:r>
            <a:r>
              <a:rPr kumimoji="1" lang="en-US" altLang="ja-JP" sz="2000" i="1" dirty="0">
                <a:gradFill>
                  <a:gsLst>
                    <a:gs pos="2917">
                      <a:schemeClr val="tx1"/>
                    </a:gs>
                    <a:gs pos="30000">
                      <a:schemeClr val="tx1"/>
                    </a:gs>
                  </a:gsLst>
                  <a:lin ang="5400000" scaled="0"/>
                </a:gradFill>
              </a:rPr>
              <a:t>(None, Cover, Fade</a:t>
            </a:r>
            <a:r>
              <a:rPr kumimoji="1" lang="ja-JP" altLang="en-US" sz="2000" i="1" dirty="0">
                <a:gradFill>
                  <a:gsLst>
                    <a:gs pos="2917">
                      <a:schemeClr val="tx1"/>
                    </a:gs>
                    <a:gs pos="30000">
                      <a:schemeClr val="tx1"/>
                    </a:gs>
                  </a:gsLst>
                  <a:lin ang="5400000" scaled="0"/>
                </a:gradFill>
              </a:rPr>
              <a:t>等</a:t>
            </a:r>
            <a:r>
              <a:rPr kumimoji="1" lang="en-US" altLang="ja-JP" sz="2000" i="1" dirty="0">
                <a:gradFill>
                  <a:gsLst>
                    <a:gs pos="2917">
                      <a:schemeClr val="tx1"/>
                    </a:gs>
                    <a:gs pos="30000">
                      <a:schemeClr val="tx1"/>
                    </a:gs>
                  </a:gsLst>
                  <a:lin ang="5400000" scaled="0"/>
                </a:gradFill>
              </a:rPr>
              <a:t>))</a:t>
            </a:r>
            <a:endParaRPr kumimoji="1" lang="ja-JP" altLang="en-US" sz="2000" i="1" dirty="0">
              <a:gradFill>
                <a:gsLst>
                  <a:gs pos="2917">
                    <a:schemeClr val="tx1"/>
                  </a:gs>
                  <a:gs pos="30000">
                    <a:schemeClr val="tx1"/>
                  </a:gs>
                </a:gsLst>
                <a:lin ang="5400000" scaled="0"/>
              </a:gradFill>
            </a:endParaRPr>
          </a:p>
        </p:txBody>
      </p:sp>
      <p:pic>
        <p:nvPicPr>
          <p:cNvPr id="5" name="図 4">
            <a:extLst>
              <a:ext uri="{FF2B5EF4-FFF2-40B4-BE49-F238E27FC236}">
                <a16:creationId xmlns:a16="http://schemas.microsoft.com/office/drawing/2014/main" id="{61BA5927-9AB1-4B68-8DB6-D68AFC6319DB}"/>
              </a:ext>
            </a:extLst>
          </p:cNvPr>
          <p:cNvPicPr>
            <a:picLocks noChangeAspect="1"/>
          </p:cNvPicPr>
          <p:nvPr/>
        </p:nvPicPr>
        <p:blipFill>
          <a:blip r:embed="rId2"/>
          <a:stretch>
            <a:fillRect/>
          </a:stretch>
        </p:blipFill>
        <p:spPr>
          <a:xfrm>
            <a:off x="5325585" y="1334872"/>
            <a:ext cx="6123633" cy="3751940"/>
          </a:xfrm>
          <a:prstGeom prst="rect">
            <a:avLst/>
          </a:prstGeom>
        </p:spPr>
      </p:pic>
    </p:spTree>
    <p:extLst>
      <p:ext uri="{BB962C8B-B14F-4D97-AF65-F5344CB8AC3E}">
        <p14:creationId xmlns:p14="http://schemas.microsoft.com/office/powerpoint/2010/main" val="8645580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機材一覧画面と機材詳細画面作成</a:t>
            </a:r>
            <a:endParaRPr kumimoji="1" lang="en-US" altLang="ja-JP" dirty="0"/>
          </a:p>
        </p:txBody>
      </p:sp>
    </p:spTree>
    <p:extLst>
      <p:ext uri="{BB962C8B-B14F-4D97-AF65-F5344CB8AC3E}">
        <p14:creationId xmlns:p14="http://schemas.microsoft.com/office/powerpoint/2010/main" val="406971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一覧画面の編集</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588263" y="1011198"/>
            <a:ext cx="4089748" cy="692497"/>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表示の列を以下のように変更</a:t>
            </a:r>
          </a:p>
          <a:p>
            <a:pPr marL="457200" indent="-457200" algn="l">
              <a:spcAft>
                <a:spcPts val="600"/>
              </a:spcAft>
              <a:buFont typeface="+mj-lt"/>
              <a:buAutoNum type="arabicPeriod"/>
            </a:pPr>
            <a:endParaRPr kumimoji="1" lang="ja-JP" altLang="en-US" sz="2000" dirty="0"/>
          </a:p>
        </p:txBody>
      </p:sp>
      <p:pic>
        <p:nvPicPr>
          <p:cNvPr id="6" name="図 5">
            <a:extLst>
              <a:ext uri="{FF2B5EF4-FFF2-40B4-BE49-F238E27FC236}">
                <a16:creationId xmlns:a16="http://schemas.microsoft.com/office/drawing/2014/main" id="{DAAAF952-545D-4271-8A11-1A892BD74BDC}"/>
              </a:ext>
            </a:extLst>
          </p:cNvPr>
          <p:cNvPicPr>
            <a:picLocks noChangeAspect="1"/>
          </p:cNvPicPr>
          <p:nvPr/>
        </p:nvPicPr>
        <p:blipFill>
          <a:blip r:embed="rId2"/>
          <a:stretch>
            <a:fillRect/>
          </a:stretch>
        </p:blipFill>
        <p:spPr>
          <a:xfrm>
            <a:off x="588263" y="1318248"/>
            <a:ext cx="10009524" cy="3247619"/>
          </a:xfrm>
          <a:prstGeom prst="rect">
            <a:avLst/>
          </a:prstGeom>
        </p:spPr>
      </p:pic>
      <p:sp>
        <p:nvSpPr>
          <p:cNvPr id="8" name="テキスト ボックス 7">
            <a:extLst>
              <a:ext uri="{FF2B5EF4-FFF2-40B4-BE49-F238E27FC236}">
                <a16:creationId xmlns:a16="http://schemas.microsoft.com/office/drawing/2014/main" id="{0FEB277F-107B-4043-AD98-363CBCBD8ED5}"/>
              </a:ext>
            </a:extLst>
          </p:cNvPr>
          <p:cNvSpPr txBox="1"/>
          <p:nvPr/>
        </p:nvSpPr>
        <p:spPr>
          <a:xfrm>
            <a:off x="233082" y="4753181"/>
            <a:ext cx="7119051" cy="723275"/>
          </a:xfrm>
          <a:prstGeom prst="rect">
            <a:avLst/>
          </a:prstGeom>
          <a:noFill/>
        </p:spPr>
        <p:txBody>
          <a:bodyPr wrap="square">
            <a:spAutoFit/>
          </a:bodyPr>
          <a:lstStyle/>
          <a:p>
            <a:pPr algn="l">
              <a:spcAft>
                <a:spcPts val="600"/>
              </a:spcAft>
            </a:pPr>
            <a:r>
              <a:rPr kumimoji="1" lang="ja-JP" altLang="en-US" sz="1800" dirty="0"/>
              <a:t>ツリービューより「</a:t>
            </a:r>
            <a:r>
              <a:rPr kumimoji="1" lang="en-US" altLang="ja-JP" sz="1800" dirty="0"/>
              <a:t>Gallery1</a:t>
            </a:r>
            <a:r>
              <a:rPr kumimoji="1" lang="ja-JP" altLang="en-US" sz="1800" dirty="0"/>
              <a:t>」配下のコントロールをクリック</a:t>
            </a:r>
            <a:endParaRPr kumimoji="1" lang="en-US" altLang="ja-JP" sz="1800" dirty="0"/>
          </a:p>
          <a:p>
            <a:pPr algn="l">
              <a:spcAft>
                <a:spcPts val="600"/>
              </a:spcAft>
            </a:pPr>
            <a:r>
              <a:rPr kumimoji="1" lang="ja-JP" altLang="en-US" sz="1800" dirty="0"/>
              <a:t>プロパティが「</a:t>
            </a:r>
            <a:r>
              <a:rPr kumimoji="1" lang="en-US" altLang="ja-JP" sz="1800" dirty="0"/>
              <a:t>Text</a:t>
            </a:r>
            <a:r>
              <a:rPr kumimoji="1" lang="ja-JP" altLang="en-US" sz="1800" dirty="0"/>
              <a:t>」が選択されている事を確認し、以下のような関数に変更</a:t>
            </a:r>
            <a:endParaRPr kumimoji="1" lang="en-US" altLang="ja-JP" sz="1800" dirty="0"/>
          </a:p>
        </p:txBody>
      </p:sp>
      <p:sp>
        <p:nvSpPr>
          <p:cNvPr id="10" name="正方形/長方形 9">
            <a:extLst>
              <a:ext uri="{FF2B5EF4-FFF2-40B4-BE49-F238E27FC236}">
                <a16:creationId xmlns:a16="http://schemas.microsoft.com/office/drawing/2014/main" id="{116B62BC-4B2D-4C20-A14E-EEFFA2A10BC5}"/>
              </a:ext>
            </a:extLst>
          </p:cNvPr>
          <p:cNvSpPr/>
          <p:nvPr/>
        </p:nvSpPr>
        <p:spPr bwMode="auto">
          <a:xfrm>
            <a:off x="705193" y="5783506"/>
            <a:ext cx="3015160" cy="37147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400" b="1" dirty="0" err="1">
                <a:latin typeface="Consolas" panose="020B0609020204030204" pitchFamily="49" charset="0"/>
              </a:rPr>
              <a:t>ThisItem</a:t>
            </a:r>
            <a:r>
              <a:rPr lang="en-US" altLang="ja-JP" sz="1400" b="1" dirty="0">
                <a:latin typeface="Consolas" panose="020B0609020204030204" pitchFamily="49" charset="0"/>
              </a:rPr>
              <a:t>.</a:t>
            </a:r>
            <a:r>
              <a:rPr lang="ja-JP" altLang="en-US" sz="1400" b="1" dirty="0">
                <a:latin typeface="Consolas" panose="020B0609020204030204" pitchFamily="49" charset="0"/>
              </a:rPr>
              <a:t>機材ステータス</a:t>
            </a:r>
            <a:endParaRPr lang="en-US" altLang="ja-JP" sz="1400" b="1" dirty="0">
              <a:latin typeface="Consolas" panose="020B0609020204030204" pitchFamily="49" charset="0"/>
            </a:endParaRPr>
          </a:p>
        </p:txBody>
      </p:sp>
      <p:sp>
        <p:nvSpPr>
          <p:cNvPr id="12" name="テキスト ボックス 11">
            <a:extLst>
              <a:ext uri="{FF2B5EF4-FFF2-40B4-BE49-F238E27FC236}">
                <a16:creationId xmlns:a16="http://schemas.microsoft.com/office/drawing/2014/main" id="{ABF21740-CBBB-419A-91D3-DEBF5A8AC620}"/>
              </a:ext>
            </a:extLst>
          </p:cNvPr>
          <p:cNvSpPr txBox="1"/>
          <p:nvPr/>
        </p:nvSpPr>
        <p:spPr>
          <a:xfrm>
            <a:off x="4723841" y="5624572"/>
            <a:ext cx="5256583" cy="1280351"/>
          </a:xfrm>
          <a:prstGeom prst="rect">
            <a:avLst/>
          </a:prstGeom>
          <a:solidFill>
            <a:schemeClr val="bg1">
              <a:lumMod val="95000"/>
            </a:schemeClr>
          </a:solidFill>
        </p:spPr>
        <p:txBody>
          <a:bodyPr wrap="square" lIns="182880" tIns="146304" rIns="182880" bIns="146304" rtlCol="0">
            <a:spAutoFit/>
          </a:bodyPr>
          <a:lstStyle/>
          <a:p>
            <a:pPr>
              <a:lnSpc>
                <a:spcPct val="90000"/>
              </a:lnSpc>
              <a:spcAft>
                <a:spcPts val="600"/>
              </a:spcAft>
            </a:pPr>
            <a:r>
              <a:rPr kumimoji="1" lang="en-US" altLang="ja-JP" sz="2000" b="1" dirty="0" err="1">
                <a:gradFill>
                  <a:gsLst>
                    <a:gs pos="2917">
                      <a:schemeClr val="tx1"/>
                    </a:gs>
                    <a:gs pos="30000">
                      <a:schemeClr val="tx1"/>
                    </a:gs>
                  </a:gsLst>
                  <a:lin ang="5400000" scaled="0"/>
                </a:gradFill>
              </a:rPr>
              <a:t>ThisItem</a:t>
            </a:r>
            <a:endParaRPr kumimoji="1" lang="en-US" altLang="ja-JP" sz="2000" b="1"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ja-JP" altLang="en-US" sz="2000" dirty="0">
                <a:gradFill>
                  <a:gsLst>
                    <a:gs pos="2917">
                      <a:schemeClr val="tx1"/>
                    </a:gs>
                    <a:gs pos="30000">
                      <a:schemeClr val="tx1"/>
                    </a:gs>
                  </a:gsLst>
                  <a:lin ang="5400000" scaled="0"/>
                </a:gradFill>
              </a:rPr>
              <a:t>ギャラリーで当該の行を指定する時に使う</a:t>
            </a:r>
            <a:endParaRPr kumimoji="1" lang="en-US" altLang="ja-JP"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kumimoji="1" lang="en-US" altLang="ja-JP" sz="2000" dirty="0">
                <a:gradFill>
                  <a:gsLst>
                    <a:gs pos="2917">
                      <a:schemeClr val="tx1"/>
                    </a:gs>
                    <a:gs pos="30000">
                      <a:schemeClr val="tx1"/>
                    </a:gs>
                  </a:gsLst>
                  <a:lin ang="5400000" scaled="0"/>
                </a:gradFill>
              </a:rPr>
              <a:t>.</a:t>
            </a:r>
            <a:r>
              <a:rPr kumimoji="1" lang="ja-JP" altLang="en-US" sz="2000" dirty="0">
                <a:gradFill>
                  <a:gsLst>
                    <a:gs pos="2917">
                      <a:schemeClr val="tx1"/>
                    </a:gs>
                    <a:gs pos="30000">
                      <a:schemeClr val="tx1"/>
                    </a:gs>
                  </a:gsLst>
                  <a:lin ang="5400000" scaled="0"/>
                </a:gradFill>
              </a:rPr>
              <a:t>（ドット）～で、表示したい列を選択</a:t>
            </a:r>
            <a:endParaRPr kumimoji="1" lang="en-US" altLang="ja-JP"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177829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CE485B-EBAA-4909-8CF5-3CBDB4FCEC41}"/>
              </a:ext>
            </a:extLst>
          </p:cNvPr>
          <p:cNvSpPr>
            <a:spLocks noGrp="1"/>
          </p:cNvSpPr>
          <p:nvPr>
            <p:ph type="title"/>
          </p:nvPr>
        </p:nvSpPr>
        <p:spPr/>
        <p:txBody>
          <a:bodyPr/>
          <a:lstStyle/>
          <a:p>
            <a:r>
              <a:rPr kumimoji="1" lang="ja-JP" altLang="en-US" dirty="0"/>
              <a:t>ホーム画面に戻るボタン追加</a:t>
            </a:r>
          </a:p>
        </p:txBody>
      </p:sp>
      <p:pic>
        <p:nvPicPr>
          <p:cNvPr id="4" name="図 3">
            <a:extLst>
              <a:ext uri="{FF2B5EF4-FFF2-40B4-BE49-F238E27FC236}">
                <a16:creationId xmlns:a16="http://schemas.microsoft.com/office/drawing/2014/main" id="{7999511C-C546-42B2-8DE1-08EB4E4AC441}"/>
              </a:ext>
            </a:extLst>
          </p:cNvPr>
          <p:cNvPicPr>
            <a:picLocks noChangeAspect="1"/>
          </p:cNvPicPr>
          <p:nvPr/>
        </p:nvPicPr>
        <p:blipFill>
          <a:blip r:embed="rId2"/>
          <a:stretch>
            <a:fillRect/>
          </a:stretch>
        </p:blipFill>
        <p:spPr>
          <a:xfrm>
            <a:off x="665303" y="1366478"/>
            <a:ext cx="9690649" cy="1941840"/>
          </a:xfrm>
          <a:prstGeom prst="rect">
            <a:avLst/>
          </a:prstGeom>
          <a:ln>
            <a:solidFill>
              <a:schemeClr val="accent1"/>
            </a:solidFill>
          </a:ln>
        </p:spPr>
      </p:pic>
      <p:pic>
        <p:nvPicPr>
          <p:cNvPr id="6" name="図 5">
            <a:extLst>
              <a:ext uri="{FF2B5EF4-FFF2-40B4-BE49-F238E27FC236}">
                <a16:creationId xmlns:a16="http://schemas.microsoft.com/office/drawing/2014/main" id="{B550F46B-B1BC-4F0E-8245-234525D60382}"/>
              </a:ext>
            </a:extLst>
          </p:cNvPr>
          <p:cNvPicPr>
            <a:picLocks noChangeAspect="1"/>
          </p:cNvPicPr>
          <p:nvPr/>
        </p:nvPicPr>
        <p:blipFill>
          <a:blip r:embed="rId3"/>
          <a:stretch>
            <a:fillRect/>
          </a:stretch>
        </p:blipFill>
        <p:spPr>
          <a:xfrm>
            <a:off x="588286" y="4217596"/>
            <a:ext cx="9767666" cy="2183204"/>
          </a:xfrm>
          <a:prstGeom prst="rect">
            <a:avLst/>
          </a:prstGeom>
          <a:ln>
            <a:solidFill>
              <a:schemeClr val="accent1"/>
            </a:solidFill>
          </a:ln>
        </p:spPr>
      </p:pic>
      <p:sp>
        <p:nvSpPr>
          <p:cNvPr id="7" name="タイトル 1">
            <a:extLst>
              <a:ext uri="{FF2B5EF4-FFF2-40B4-BE49-F238E27FC236}">
                <a16:creationId xmlns:a16="http://schemas.microsoft.com/office/drawing/2014/main" id="{7FADE318-ABAB-46A4-A712-6A5C84EF8FCB}"/>
              </a:ext>
            </a:extLst>
          </p:cNvPr>
          <p:cNvSpPr txBox="1">
            <a:spLocks/>
          </p:cNvSpPr>
          <p:nvPr/>
        </p:nvSpPr>
        <p:spPr>
          <a:xfrm>
            <a:off x="586740" y="366359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t>＋ボタンを非表示に</a:t>
            </a:r>
          </a:p>
        </p:txBody>
      </p:sp>
    </p:spTree>
    <p:extLst>
      <p:ext uri="{BB962C8B-B14F-4D97-AF65-F5344CB8AC3E}">
        <p14:creationId xmlns:p14="http://schemas.microsoft.com/office/powerpoint/2010/main" val="40647706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p:txBody>
          <a:bodyPr/>
          <a:lstStyle/>
          <a:p>
            <a:r>
              <a:rPr kumimoji="1" lang="ja-JP" altLang="en-US" dirty="0"/>
              <a:t>データソースの準備</a:t>
            </a:r>
          </a:p>
        </p:txBody>
      </p:sp>
    </p:spTree>
    <p:extLst>
      <p:ext uri="{BB962C8B-B14F-4D97-AF65-F5344CB8AC3E}">
        <p14:creationId xmlns:p14="http://schemas.microsoft.com/office/powerpoint/2010/main" val="320055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C0F912-3C2A-401A-A315-699AC72AB2C2}"/>
              </a:ext>
            </a:extLst>
          </p:cNvPr>
          <p:cNvSpPr>
            <a:spLocks noGrp="1"/>
          </p:cNvSpPr>
          <p:nvPr>
            <p:ph type="title"/>
          </p:nvPr>
        </p:nvSpPr>
        <p:spPr/>
        <p:txBody>
          <a:bodyPr/>
          <a:lstStyle/>
          <a:p>
            <a:r>
              <a:rPr kumimoji="1" lang="ja-JP" altLang="en-US" dirty="0"/>
              <a:t>機材詳細画面編集</a:t>
            </a:r>
          </a:p>
        </p:txBody>
      </p:sp>
      <p:pic>
        <p:nvPicPr>
          <p:cNvPr id="6" name="図 5">
            <a:extLst>
              <a:ext uri="{FF2B5EF4-FFF2-40B4-BE49-F238E27FC236}">
                <a16:creationId xmlns:a16="http://schemas.microsoft.com/office/drawing/2014/main" id="{729D68C5-9761-4CEB-8CE8-C1C1BD2D3440}"/>
              </a:ext>
            </a:extLst>
          </p:cNvPr>
          <p:cNvPicPr>
            <a:picLocks noChangeAspect="1"/>
          </p:cNvPicPr>
          <p:nvPr/>
        </p:nvPicPr>
        <p:blipFill>
          <a:blip r:embed="rId2"/>
          <a:stretch>
            <a:fillRect/>
          </a:stretch>
        </p:blipFill>
        <p:spPr>
          <a:xfrm>
            <a:off x="7641812" y="457200"/>
            <a:ext cx="3809524" cy="1866667"/>
          </a:xfrm>
          <a:prstGeom prst="rect">
            <a:avLst/>
          </a:prstGeom>
          <a:ln>
            <a:solidFill>
              <a:schemeClr val="tx1"/>
            </a:solidFill>
          </a:ln>
        </p:spPr>
      </p:pic>
      <p:sp>
        <p:nvSpPr>
          <p:cNvPr id="8" name="テキスト ボックス 7">
            <a:extLst>
              <a:ext uri="{FF2B5EF4-FFF2-40B4-BE49-F238E27FC236}">
                <a16:creationId xmlns:a16="http://schemas.microsoft.com/office/drawing/2014/main" id="{35969F9D-61FC-47FF-A7C8-333731329FAF}"/>
              </a:ext>
            </a:extLst>
          </p:cNvPr>
          <p:cNvSpPr txBox="1"/>
          <p:nvPr/>
        </p:nvSpPr>
        <p:spPr>
          <a:xfrm>
            <a:off x="281320" y="1390533"/>
            <a:ext cx="5889992" cy="4293483"/>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1600" dirty="0"/>
              <a:t>削除と編集アイコンは不要なので削除</a:t>
            </a:r>
            <a:endParaRPr kumimoji="1" lang="en-US" altLang="ja-JP" sz="1600" dirty="0"/>
          </a:p>
          <a:p>
            <a:pPr marL="457200" indent="-457200" algn="l">
              <a:spcAft>
                <a:spcPts val="600"/>
              </a:spcAft>
              <a:buFont typeface="+mj-lt"/>
              <a:buAutoNum type="arabicPeriod"/>
            </a:pPr>
            <a:r>
              <a:rPr kumimoji="1" lang="ja-JP" altLang="en-US" sz="1600" dirty="0"/>
              <a:t>フィールド編集で表示させる列を追加</a:t>
            </a:r>
            <a:endParaRPr kumimoji="1" lang="en-US" altLang="ja-JP" sz="1600" dirty="0"/>
          </a:p>
          <a:p>
            <a:pPr>
              <a:spcAft>
                <a:spcPts val="600"/>
              </a:spcAft>
            </a:pPr>
            <a:r>
              <a:rPr kumimoji="1" lang="ja-JP" altLang="en-US" sz="1600" u="sng" dirty="0"/>
              <a:t>管理番号、機材名、画像、型番、カテゴリー、機材ステータス、説明</a:t>
            </a:r>
            <a:endParaRPr kumimoji="1" lang="en-US" altLang="ja-JP" sz="1600" u="sng" dirty="0"/>
          </a:p>
          <a:p>
            <a:pPr marL="457200" indent="-457200" algn="l">
              <a:spcAft>
                <a:spcPts val="600"/>
              </a:spcAft>
              <a:buAutoNum type="arabicPeriod" startAt="3"/>
            </a:pPr>
            <a:r>
              <a:rPr kumimoji="1" lang="ja-JP" altLang="en-US" sz="1600" dirty="0"/>
              <a:t>レイアウトを横に変更</a:t>
            </a:r>
            <a:endParaRPr kumimoji="1" lang="en-US" altLang="ja-JP" sz="1600" dirty="0"/>
          </a:p>
          <a:p>
            <a:pPr marL="457200" indent="-457200" algn="l">
              <a:spcAft>
                <a:spcPts val="600"/>
              </a:spcAft>
              <a:buAutoNum type="arabicPeriod" startAt="3"/>
            </a:pPr>
            <a:r>
              <a:rPr kumimoji="1" lang="ja-JP" altLang="en-US" sz="1600" dirty="0"/>
              <a:t>タイトルを「機材詳細情報」に変更</a:t>
            </a:r>
            <a:endParaRPr kumimoji="1" lang="en-US" altLang="ja-JP" sz="1600" dirty="0"/>
          </a:p>
          <a:p>
            <a:pPr marL="457200" indent="-457200" algn="l">
              <a:spcAft>
                <a:spcPts val="600"/>
              </a:spcAft>
              <a:buAutoNum type="arabicPeriod" startAt="3"/>
            </a:pPr>
            <a:r>
              <a:rPr kumimoji="1" lang="ja-JP" altLang="en-US" sz="1600" dirty="0"/>
              <a:t>ボタンを追加し、表示名を「利用予約」に変更</a:t>
            </a:r>
            <a:endParaRPr kumimoji="1" lang="en-US" altLang="ja-JP" sz="1600" dirty="0"/>
          </a:p>
          <a:p>
            <a:pPr marL="457200" indent="-457200" algn="l">
              <a:spcAft>
                <a:spcPts val="600"/>
              </a:spcAft>
              <a:buAutoNum type="arabicPeriod" startAt="3"/>
            </a:pPr>
            <a:r>
              <a:rPr kumimoji="1" lang="ja-JP" altLang="en-US" sz="1600" dirty="0"/>
              <a:t>ボタン「利用予約」のプロパティ「</a:t>
            </a:r>
            <a:r>
              <a:rPr kumimoji="1" lang="en-US" altLang="ja-JP" sz="1600" dirty="0" err="1"/>
              <a:t>DisplayMode</a:t>
            </a:r>
            <a:r>
              <a:rPr kumimoji="1" lang="ja-JP" altLang="en-US" sz="1600" dirty="0"/>
              <a:t>」の式を以下に変更</a:t>
            </a:r>
            <a:br>
              <a:rPr kumimoji="1" lang="en-US" altLang="ja-JP" sz="1600" dirty="0"/>
            </a:br>
            <a:r>
              <a:rPr lang="ja-JP" altLang="en-US" sz="1600" dirty="0"/>
              <a:t>If(BrowseGallery1.Selected.機材ステータス = 機材ステータス.利用可,DisplayMode.Edit,DisplayMode.Disabled)</a:t>
            </a:r>
          </a:p>
          <a:p>
            <a:pPr marL="457200" indent="-457200" algn="l">
              <a:spcAft>
                <a:spcPts val="600"/>
              </a:spcAft>
              <a:buAutoNum type="arabicPeriod" startAt="3"/>
            </a:pPr>
            <a:endParaRPr kumimoji="1" lang="en-US" altLang="ja-JP" sz="1600" dirty="0"/>
          </a:p>
          <a:p>
            <a:pPr marL="457200" indent="-457200" algn="l">
              <a:spcAft>
                <a:spcPts val="600"/>
              </a:spcAft>
              <a:buAutoNum type="arabicPeriod" startAt="3"/>
            </a:pPr>
            <a:endParaRPr kumimoji="1" lang="en-US" altLang="ja-JP" sz="1600" dirty="0"/>
          </a:p>
          <a:p>
            <a:pPr algn="l">
              <a:spcAft>
                <a:spcPts val="600"/>
              </a:spcAft>
            </a:pPr>
            <a:endParaRPr kumimoji="1" lang="en-US" altLang="ja-JP" sz="1600" dirty="0"/>
          </a:p>
          <a:p>
            <a:pPr algn="l">
              <a:spcAft>
                <a:spcPts val="600"/>
              </a:spcAft>
            </a:pPr>
            <a:endParaRPr kumimoji="1" lang="en-US" altLang="ja-JP" sz="1600" dirty="0"/>
          </a:p>
          <a:p>
            <a:pPr algn="l">
              <a:spcAft>
                <a:spcPts val="600"/>
              </a:spcAft>
            </a:pPr>
            <a:endParaRPr kumimoji="1" lang="en-US" altLang="ja-JP" sz="1600" dirty="0"/>
          </a:p>
        </p:txBody>
      </p:sp>
      <p:pic>
        <p:nvPicPr>
          <p:cNvPr id="10" name="図 9">
            <a:extLst>
              <a:ext uri="{FF2B5EF4-FFF2-40B4-BE49-F238E27FC236}">
                <a16:creationId xmlns:a16="http://schemas.microsoft.com/office/drawing/2014/main" id="{B43A5141-DD8B-4B98-BF28-11F9E68E557F}"/>
              </a:ext>
            </a:extLst>
          </p:cNvPr>
          <p:cNvPicPr>
            <a:picLocks noChangeAspect="1"/>
          </p:cNvPicPr>
          <p:nvPr/>
        </p:nvPicPr>
        <p:blipFill>
          <a:blip r:embed="rId3"/>
          <a:stretch>
            <a:fillRect/>
          </a:stretch>
        </p:blipFill>
        <p:spPr>
          <a:xfrm>
            <a:off x="6632447" y="2761350"/>
            <a:ext cx="5261905" cy="2904762"/>
          </a:xfrm>
          <a:prstGeom prst="rect">
            <a:avLst/>
          </a:prstGeom>
        </p:spPr>
      </p:pic>
      <p:pic>
        <p:nvPicPr>
          <p:cNvPr id="12" name="図 11">
            <a:extLst>
              <a:ext uri="{FF2B5EF4-FFF2-40B4-BE49-F238E27FC236}">
                <a16:creationId xmlns:a16="http://schemas.microsoft.com/office/drawing/2014/main" id="{B7844E47-DA34-49C0-9B1E-1D940417C1E0}"/>
              </a:ext>
            </a:extLst>
          </p:cNvPr>
          <p:cNvPicPr>
            <a:picLocks noChangeAspect="1"/>
          </p:cNvPicPr>
          <p:nvPr/>
        </p:nvPicPr>
        <p:blipFill>
          <a:blip r:embed="rId4"/>
          <a:stretch>
            <a:fillRect/>
          </a:stretch>
        </p:blipFill>
        <p:spPr>
          <a:xfrm>
            <a:off x="7087507" y="3034537"/>
            <a:ext cx="1657174" cy="2904762"/>
          </a:xfrm>
          <a:prstGeom prst="rect">
            <a:avLst/>
          </a:prstGeom>
        </p:spPr>
      </p:pic>
      <p:sp>
        <p:nvSpPr>
          <p:cNvPr id="9" name="テキスト ボックス 8">
            <a:extLst>
              <a:ext uri="{FF2B5EF4-FFF2-40B4-BE49-F238E27FC236}">
                <a16:creationId xmlns:a16="http://schemas.microsoft.com/office/drawing/2014/main" id="{B48D4677-7E94-4A55-864C-10B92C621865}"/>
              </a:ext>
            </a:extLst>
          </p:cNvPr>
          <p:cNvSpPr txBox="1"/>
          <p:nvPr/>
        </p:nvSpPr>
        <p:spPr>
          <a:xfrm>
            <a:off x="-21847" y="4213731"/>
            <a:ext cx="6822830" cy="363946"/>
          </a:xfrm>
          <a:prstGeom prst="rect">
            <a:avLst/>
          </a:prstGeom>
          <a:noFill/>
        </p:spPr>
        <p:txBody>
          <a:bodyPr wrap="square">
            <a:spAutoFit/>
          </a:bodyPr>
          <a:lstStyle/>
          <a:p>
            <a:endParaRPr lang="ja-JP" altLang="en-US" dirty="0"/>
          </a:p>
        </p:txBody>
      </p:sp>
    </p:spTree>
    <p:extLst>
      <p:ext uri="{BB962C8B-B14F-4D97-AF65-F5344CB8AC3E}">
        <p14:creationId xmlns:p14="http://schemas.microsoft.com/office/powerpoint/2010/main" val="18248730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利用予約画面作成</a:t>
            </a:r>
            <a:endParaRPr kumimoji="1" lang="en-US" altLang="ja-JP" dirty="0"/>
          </a:p>
        </p:txBody>
      </p:sp>
    </p:spTree>
    <p:extLst>
      <p:ext uri="{BB962C8B-B14F-4D97-AF65-F5344CB8AC3E}">
        <p14:creationId xmlns:p14="http://schemas.microsoft.com/office/powerpoint/2010/main" val="13320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利用予約申請画面の作成①</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7" y="1471808"/>
            <a:ext cx="5163181" cy="315471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挿入</a:t>
            </a:r>
            <a:r>
              <a:rPr kumimoji="1" lang="en-US" altLang="ja-JP" sz="2000" dirty="0"/>
              <a:t>] &gt; [</a:t>
            </a:r>
            <a:r>
              <a:rPr kumimoji="1" lang="ja-JP" altLang="en-US" sz="2000" dirty="0"/>
              <a:t>新しい画面</a:t>
            </a:r>
            <a:r>
              <a:rPr kumimoji="1" lang="en-US" altLang="ja-JP" sz="2000" dirty="0"/>
              <a:t>] &gt; [</a:t>
            </a:r>
            <a:r>
              <a:rPr kumimoji="1" lang="ja-JP" altLang="en-US" sz="2000" dirty="0"/>
              <a:t>フォーム</a:t>
            </a:r>
            <a:r>
              <a:rPr kumimoji="1" lang="en-US" altLang="ja-JP" sz="2000" dirty="0"/>
              <a:t>]</a:t>
            </a:r>
            <a:r>
              <a:rPr kumimoji="1" lang="ja-JP" altLang="en-US" sz="2000" dirty="0"/>
              <a:t>を選択</a:t>
            </a:r>
            <a:endParaRPr kumimoji="1" lang="en-US" altLang="ja-JP" sz="2000" dirty="0"/>
          </a:p>
          <a:p>
            <a:pPr marL="457200" indent="-457200" algn="l">
              <a:spcAft>
                <a:spcPts val="600"/>
              </a:spcAft>
              <a:buFont typeface="+mj-lt"/>
              <a:buAutoNum type="arabicPeriod"/>
            </a:pPr>
            <a:r>
              <a:rPr kumimoji="1" lang="ja-JP" altLang="en-US" sz="2000" dirty="0"/>
              <a:t>挿入されたスクリーンの </a:t>
            </a:r>
            <a:r>
              <a:rPr kumimoji="1" lang="en-US" altLang="ja-JP" sz="2000" dirty="0"/>
              <a:t>[</a:t>
            </a:r>
            <a:r>
              <a:rPr kumimoji="1" lang="ja-JP" altLang="en-US" sz="2000" dirty="0"/>
              <a:t>・・・</a:t>
            </a:r>
            <a:r>
              <a:rPr kumimoji="1" lang="en-US" altLang="ja-JP" sz="2000" dirty="0"/>
              <a:t>] &gt; [</a:t>
            </a:r>
            <a:r>
              <a:rPr kumimoji="1" lang="ja-JP" altLang="en-US" sz="2000" dirty="0"/>
              <a:t>名前の変更</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名前を「</a:t>
            </a:r>
            <a:r>
              <a:rPr kumimoji="1" lang="en-US" altLang="ja-JP" sz="2000" dirty="0" err="1"/>
              <a:t>NewRentalForm</a:t>
            </a:r>
            <a:r>
              <a:rPr kumimoji="1" lang="ja-JP" altLang="en-US" sz="2000" dirty="0"/>
              <a:t>」に変更</a:t>
            </a:r>
            <a:endParaRPr kumimoji="1" lang="en-US" altLang="ja-JP" sz="2000" dirty="0"/>
          </a:p>
          <a:p>
            <a:pPr marL="457200" indent="-457200" algn="l">
              <a:spcAft>
                <a:spcPts val="600"/>
              </a:spcAft>
              <a:buFont typeface="+mj-lt"/>
              <a:buAutoNum type="arabicPeriod"/>
            </a:pPr>
            <a:r>
              <a:rPr kumimoji="1" lang="ja-JP" altLang="en-US" sz="2000" dirty="0"/>
              <a:t>「データに接続してください」リンクをクリックして、「貸出予定」テーブルを追加</a:t>
            </a:r>
            <a:endParaRPr kumimoji="1" lang="en-US" altLang="ja-JP" sz="2000" dirty="0"/>
          </a:p>
          <a:p>
            <a:pPr marL="457200" indent="-457200" algn="l">
              <a:spcAft>
                <a:spcPts val="600"/>
              </a:spcAft>
              <a:buFont typeface="+mj-lt"/>
              <a:buAutoNum type="arabicPeriod"/>
            </a:pPr>
            <a:r>
              <a:rPr kumimoji="1" lang="ja-JP" altLang="en-US" sz="2000" dirty="0"/>
              <a:t>フォームのデータソースを「貸出予定」に指定、「フィールドの編集」で以下のフィールドを追加</a:t>
            </a:r>
            <a:endParaRPr kumimoji="1" lang="en-US" altLang="ja-JP" sz="2000" dirty="0"/>
          </a:p>
          <a:p>
            <a:pPr algn="l">
              <a:spcAft>
                <a:spcPts val="600"/>
              </a:spcAft>
            </a:pPr>
            <a:r>
              <a:rPr kumimoji="1" lang="ja-JP" altLang="en-US" sz="2000" dirty="0"/>
              <a:t>機材、貸出開始日時、貸出終了日時、利用目的</a:t>
            </a:r>
            <a:endParaRPr kumimoji="1" lang="en-US" altLang="ja-JP" sz="2000" dirty="0"/>
          </a:p>
        </p:txBody>
      </p:sp>
      <p:pic>
        <p:nvPicPr>
          <p:cNvPr id="7" name="図 6">
            <a:extLst>
              <a:ext uri="{FF2B5EF4-FFF2-40B4-BE49-F238E27FC236}">
                <a16:creationId xmlns:a16="http://schemas.microsoft.com/office/drawing/2014/main" id="{82C36075-9659-47B3-BB64-8AE48D138F6F}"/>
              </a:ext>
            </a:extLst>
          </p:cNvPr>
          <p:cNvPicPr>
            <a:picLocks noChangeAspect="1"/>
          </p:cNvPicPr>
          <p:nvPr/>
        </p:nvPicPr>
        <p:blipFill>
          <a:blip r:embed="rId2"/>
          <a:stretch>
            <a:fillRect/>
          </a:stretch>
        </p:blipFill>
        <p:spPr>
          <a:xfrm>
            <a:off x="6626352" y="816531"/>
            <a:ext cx="4517722" cy="2931199"/>
          </a:xfrm>
          <a:prstGeom prst="rect">
            <a:avLst/>
          </a:prstGeom>
          <a:ln>
            <a:solidFill>
              <a:schemeClr val="tx1"/>
            </a:solidFill>
          </a:ln>
        </p:spPr>
      </p:pic>
      <p:pic>
        <p:nvPicPr>
          <p:cNvPr id="9" name="図 8">
            <a:extLst>
              <a:ext uri="{FF2B5EF4-FFF2-40B4-BE49-F238E27FC236}">
                <a16:creationId xmlns:a16="http://schemas.microsoft.com/office/drawing/2014/main" id="{8217CCC6-4EA9-4C2C-88D8-A243A10BF2C5}"/>
              </a:ext>
            </a:extLst>
          </p:cNvPr>
          <p:cNvPicPr>
            <a:picLocks noChangeAspect="1"/>
          </p:cNvPicPr>
          <p:nvPr/>
        </p:nvPicPr>
        <p:blipFill>
          <a:blip r:embed="rId3"/>
          <a:stretch>
            <a:fillRect/>
          </a:stretch>
        </p:blipFill>
        <p:spPr>
          <a:xfrm>
            <a:off x="6364944" y="3884894"/>
            <a:ext cx="4861551" cy="2705600"/>
          </a:xfrm>
          <a:prstGeom prst="rect">
            <a:avLst/>
          </a:prstGeom>
          <a:ln>
            <a:solidFill>
              <a:schemeClr val="tx1"/>
            </a:solidFill>
          </a:ln>
        </p:spPr>
      </p:pic>
    </p:spTree>
    <p:extLst>
      <p:ext uri="{BB962C8B-B14F-4D97-AF65-F5344CB8AC3E}">
        <p14:creationId xmlns:p14="http://schemas.microsoft.com/office/powerpoint/2010/main" val="40478579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利用予約申請画面の作成</a:t>
            </a:r>
            <a:r>
              <a:rPr lang="ja-JP" altLang="en-US" dirty="0"/>
              <a:t>②</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125994" y="1464550"/>
            <a:ext cx="5163181" cy="261610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画面タイトルを「機材予約」に変更</a:t>
            </a:r>
            <a:endParaRPr kumimoji="1" lang="en-US" altLang="ja-JP" sz="2000" dirty="0"/>
          </a:p>
          <a:p>
            <a:pPr marL="457200" indent="-457200" algn="l">
              <a:spcAft>
                <a:spcPts val="600"/>
              </a:spcAft>
              <a:buFont typeface="+mj-lt"/>
              <a:buAutoNum type="arabicPeriod"/>
            </a:pPr>
            <a:r>
              <a:rPr kumimoji="1" lang="ja-JP" altLang="en-US" sz="2000" dirty="0"/>
              <a:t>カード：機材を選択した状態で、「詳細設定」の鍵マークをクリックして、ロックを解除します。またプロパティ</a:t>
            </a:r>
            <a:r>
              <a:rPr kumimoji="1" lang="en-US" altLang="ja-JP" sz="2000" dirty="0"/>
              <a:t>Default</a:t>
            </a:r>
            <a:r>
              <a:rPr kumimoji="1" lang="ja-JP" altLang="en-US" sz="2000" dirty="0"/>
              <a:t>を以下の式に変更</a:t>
            </a:r>
            <a:r>
              <a:rPr kumimoji="1" lang="en-US" altLang="ja-JP" sz="2000" dirty="0"/>
              <a:t>BrowseGallery1.Selected</a:t>
            </a:r>
          </a:p>
          <a:p>
            <a:pPr marL="457200" indent="-457200" algn="l">
              <a:spcAft>
                <a:spcPts val="600"/>
              </a:spcAft>
              <a:buFont typeface="+mj-lt"/>
              <a:buAutoNum type="arabicPeriod"/>
            </a:pPr>
            <a:r>
              <a:rPr kumimoji="1" lang="en-US" altLang="ja-JP" sz="2000" dirty="0"/>
              <a:t>DataCardValue13</a:t>
            </a:r>
            <a:r>
              <a:rPr kumimoji="1" lang="ja-JP" altLang="en-US" sz="2000" dirty="0"/>
              <a:t>（機材一覧ドロップダウンリスト）のプロパティ</a:t>
            </a:r>
            <a:r>
              <a:rPr kumimoji="1" lang="en-US" altLang="ja-JP" sz="2000" dirty="0" err="1"/>
              <a:t>DisplayMode</a:t>
            </a:r>
            <a:r>
              <a:rPr kumimoji="1" lang="ja-JP" altLang="en-US" sz="2000" dirty="0"/>
              <a:t>を変更</a:t>
            </a:r>
            <a:r>
              <a:rPr kumimoji="1" lang="en-US" altLang="ja-JP" sz="2000" dirty="0" err="1"/>
              <a:t>DisplayMode.Disabled</a:t>
            </a:r>
            <a:endParaRPr kumimoji="1" lang="en-US" altLang="ja-JP" sz="2000" dirty="0"/>
          </a:p>
        </p:txBody>
      </p:sp>
      <p:pic>
        <p:nvPicPr>
          <p:cNvPr id="5" name="図 4">
            <a:extLst>
              <a:ext uri="{FF2B5EF4-FFF2-40B4-BE49-F238E27FC236}">
                <a16:creationId xmlns:a16="http://schemas.microsoft.com/office/drawing/2014/main" id="{F60D03E2-C24D-4630-AFE6-0FDBA71C529C}"/>
              </a:ext>
            </a:extLst>
          </p:cNvPr>
          <p:cNvPicPr>
            <a:picLocks noChangeAspect="1"/>
          </p:cNvPicPr>
          <p:nvPr/>
        </p:nvPicPr>
        <p:blipFill>
          <a:blip r:embed="rId2"/>
          <a:stretch>
            <a:fillRect/>
          </a:stretch>
        </p:blipFill>
        <p:spPr>
          <a:xfrm>
            <a:off x="6364944" y="1011198"/>
            <a:ext cx="5211006" cy="1222142"/>
          </a:xfrm>
          <a:prstGeom prst="rect">
            <a:avLst/>
          </a:prstGeom>
        </p:spPr>
      </p:pic>
      <p:pic>
        <p:nvPicPr>
          <p:cNvPr id="8" name="図 7">
            <a:extLst>
              <a:ext uri="{FF2B5EF4-FFF2-40B4-BE49-F238E27FC236}">
                <a16:creationId xmlns:a16="http://schemas.microsoft.com/office/drawing/2014/main" id="{96538E3D-21D8-4B32-B1AB-7E1EAB8F45B9}"/>
              </a:ext>
            </a:extLst>
          </p:cNvPr>
          <p:cNvPicPr>
            <a:picLocks noChangeAspect="1"/>
          </p:cNvPicPr>
          <p:nvPr/>
        </p:nvPicPr>
        <p:blipFill>
          <a:blip r:embed="rId3"/>
          <a:stretch>
            <a:fillRect/>
          </a:stretch>
        </p:blipFill>
        <p:spPr>
          <a:xfrm>
            <a:off x="6143659" y="2381352"/>
            <a:ext cx="6048341" cy="1047648"/>
          </a:xfrm>
          <a:prstGeom prst="rect">
            <a:avLst/>
          </a:prstGeom>
        </p:spPr>
      </p:pic>
      <p:pic>
        <p:nvPicPr>
          <p:cNvPr id="11" name="図 10">
            <a:extLst>
              <a:ext uri="{FF2B5EF4-FFF2-40B4-BE49-F238E27FC236}">
                <a16:creationId xmlns:a16="http://schemas.microsoft.com/office/drawing/2014/main" id="{67960B32-30F0-428E-AB3A-9F6B8DABE5E8}"/>
              </a:ext>
            </a:extLst>
          </p:cNvPr>
          <p:cNvPicPr>
            <a:picLocks noChangeAspect="1"/>
          </p:cNvPicPr>
          <p:nvPr/>
        </p:nvPicPr>
        <p:blipFill>
          <a:blip r:embed="rId4"/>
          <a:stretch>
            <a:fillRect/>
          </a:stretch>
        </p:blipFill>
        <p:spPr>
          <a:xfrm>
            <a:off x="6291783" y="3501949"/>
            <a:ext cx="5315000" cy="2344853"/>
          </a:xfrm>
          <a:prstGeom prst="rect">
            <a:avLst/>
          </a:prstGeom>
        </p:spPr>
      </p:pic>
      <p:pic>
        <p:nvPicPr>
          <p:cNvPr id="13" name="図 12">
            <a:extLst>
              <a:ext uri="{FF2B5EF4-FFF2-40B4-BE49-F238E27FC236}">
                <a16:creationId xmlns:a16="http://schemas.microsoft.com/office/drawing/2014/main" id="{7B593192-3499-4344-96D0-8478ECDB1EA1}"/>
              </a:ext>
            </a:extLst>
          </p:cNvPr>
          <p:cNvPicPr>
            <a:picLocks noChangeAspect="1"/>
          </p:cNvPicPr>
          <p:nvPr/>
        </p:nvPicPr>
        <p:blipFill>
          <a:blip r:embed="rId5"/>
          <a:stretch>
            <a:fillRect/>
          </a:stretch>
        </p:blipFill>
        <p:spPr>
          <a:xfrm>
            <a:off x="358796" y="4534003"/>
            <a:ext cx="3352381" cy="1333333"/>
          </a:xfrm>
          <a:prstGeom prst="rect">
            <a:avLst/>
          </a:prstGeom>
        </p:spPr>
      </p:pic>
      <p:pic>
        <p:nvPicPr>
          <p:cNvPr id="15" name="図 14">
            <a:extLst>
              <a:ext uri="{FF2B5EF4-FFF2-40B4-BE49-F238E27FC236}">
                <a16:creationId xmlns:a16="http://schemas.microsoft.com/office/drawing/2014/main" id="{C1962FE0-D943-494D-B49A-06E626045AAF}"/>
              </a:ext>
            </a:extLst>
          </p:cNvPr>
          <p:cNvPicPr>
            <a:picLocks noChangeAspect="1"/>
          </p:cNvPicPr>
          <p:nvPr/>
        </p:nvPicPr>
        <p:blipFill>
          <a:blip r:embed="rId6"/>
          <a:stretch>
            <a:fillRect/>
          </a:stretch>
        </p:blipFill>
        <p:spPr>
          <a:xfrm>
            <a:off x="502231" y="5986827"/>
            <a:ext cx="2495238" cy="628571"/>
          </a:xfrm>
          <a:prstGeom prst="rect">
            <a:avLst/>
          </a:prstGeom>
        </p:spPr>
      </p:pic>
      <p:cxnSp>
        <p:nvCxnSpPr>
          <p:cNvPr id="17" name="直線矢印コネクタ 16">
            <a:extLst>
              <a:ext uri="{FF2B5EF4-FFF2-40B4-BE49-F238E27FC236}">
                <a16:creationId xmlns:a16="http://schemas.microsoft.com/office/drawing/2014/main" id="{1E85585A-B5B1-4E53-8C77-7E4BAD0BEBE0}"/>
              </a:ext>
            </a:extLst>
          </p:cNvPr>
          <p:cNvCxnSpPr>
            <a:cxnSpLocks/>
          </p:cNvCxnSpPr>
          <p:nvPr/>
        </p:nvCxnSpPr>
        <p:spPr>
          <a:xfrm flipV="1">
            <a:off x="4213412" y="1398495"/>
            <a:ext cx="1882588" cy="11188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直線矢印コネクタ 21">
            <a:extLst>
              <a:ext uri="{FF2B5EF4-FFF2-40B4-BE49-F238E27FC236}">
                <a16:creationId xmlns:a16="http://schemas.microsoft.com/office/drawing/2014/main" id="{34B5BE41-2B31-4BCD-BCD8-057534805A33}"/>
              </a:ext>
            </a:extLst>
          </p:cNvPr>
          <p:cNvCxnSpPr>
            <a:cxnSpLocks/>
          </p:cNvCxnSpPr>
          <p:nvPr/>
        </p:nvCxnSpPr>
        <p:spPr>
          <a:xfrm>
            <a:off x="4885766" y="2240390"/>
            <a:ext cx="1432912" cy="242835"/>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BC96C332-46EF-4857-AB82-3CB2B450C387}"/>
              </a:ext>
            </a:extLst>
          </p:cNvPr>
          <p:cNvCxnSpPr>
            <a:cxnSpLocks/>
          </p:cNvCxnSpPr>
          <p:nvPr/>
        </p:nvCxnSpPr>
        <p:spPr>
          <a:xfrm>
            <a:off x="4885766" y="2240390"/>
            <a:ext cx="1257893" cy="1906316"/>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2857F02F-3BF9-43E2-A2BC-95F0328D8580}"/>
              </a:ext>
            </a:extLst>
          </p:cNvPr>
          <p:cNvCxnSpPr>
            <a:cxnSpLocks/>
          </p:cNvCxnSpPr>
          <p:nvPr/>
        </p:nvCxnSpPr>
        <p:spPr>
          <a:xfrm flipH="1">
            <a:off x="2277035" y="3944471"/>
            <a:ext cx="1048871" cy="470041"/>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289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利用予約申請画面の作成③</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7" y="1471808"/>
            <a:ext cx="5163181" cy="169277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ボタンを追加し、表示名を「予約」に変更し、プロパティ</a:t>
            </a:r>
            <a:r>
              <a:rPr kumimoji="1" lang="en-US" altLang="ja-JP" sz="2000" dirty="0" err="1"/>
              <a:t>OnSelect</a:t>
            </a:r>
            <a:r>
              <a:rPr kumimoji="1" lang="ja-JP" altLang="en-US" sz="2000" dirty="0"/>
              <a:t>に以下の式を入力</a:t>
            </a:r>
            <a:br>
              <a:rPr kumimoji="1" lang="en-US" altLang="ja-JP" sz="2000" dirty="0"/>
            </a:br>
            <a:r>
              <a:rPr kumimoji="1" lang="en-US" altLang="ja-JP" sz="2000" dirty="0" err="1"/>
              <a:t>SubmitForm</a:t>
            </a:r>
            <a:r>
              <a:rPr kumimoji="1" lang="en-US" altLang="ja-JP" sz="2000" dirty="0"/>
              <a:t>(EditForm2)</a:t>
            </a:r>
          </a:p>
          <a:p>
            <a:pPr marL="457200" indent="-457200" algn="l">
              <a:spcAft>
                <a:spcPts val="600"/>
              </a:spcAft>
              <a:buFont typeface="+mj-lt"/>
              <a:buAutoNum type="arabicPeriod"/>
            </a:pPr>
            <a:r>
              <a:rPr kumimoji="1" lang="ja-JP" altLang="en-US" sz="2000" dirty="0"/>
              <a:t>自動生成されたチェックアイコンを非表示</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アイコンのプロパティ</a:t>
            </a:r>
            <a:r>
              <a:rPr kumimoji="1" lang="en-US" altLang="ja-JP" sz="2000" dirty="0" err="1"/>
              <a:t>OnSelect</a:t>
            </a:r>
            <a:r>
              <a:rPr kumimoji="1" lang="ja-JP" altLang="en-US" sz="2000" dirty="0"/>
              <a:t>に</a:t>
            </a:r>
            <a:r>
              <a:rPr kumimoji="1" lang="en-US" altLang="ja-JP" sz="2000" dirty="0"/>
              <a:t>Back()</a:t>
            </a:r>
            <a:r>
              <a:rPr kumimoji="1" lang="ja-JP" altLang="en-US" sz="2000" dirty="0"/>
              <a:t>を入力</a:t>
            </a:r>
            <a:endParaRPr kumimoji="1" lang="en-US" altLang="ja-JP" sz="2000" dirty="0"/>
          </a:p>
        </p:txBody>
      </p:sp>
      <p:pic>
        <p:nvPicPr>
          <p:cNvPr id="5" name="図 4">
            <a:extLst>
              <a:ext uri="{FF2B5EF4-FFF2-40B4-BE49-F238E27FC236}">
                <a16:creationId xmlns:a16="http://schemas.microsoft.com/office/drawing/2014/main" id="{EB90F5CE-6C53-4964-A71E-B0990FCC5BB8}"/>
              </a:ext>
            </a:extLst>
          </p:cNvPr>
          <p:cNvPicPr>
            <a:picLocks noChangeAspect="1"/>
          </p:cNvPicPr>
          <p:nvPr/>
        </p:nvPicPr>
        <p:blipFill>
          <a:blip r:embed="rId2"/>
          <a:stretch>
            <a:fillRect/>
          </a:stretch>
        </p:blipFill>
        <p:spPr>
          <a:xfrm>
            <a:off x="7175699" y="685565"/>
            <a:ext cx="4870704" cy="2978354"/>
          </a:xfrm>
          <a:prstGeom prst="rect">
            <a:avLst/>
          </a:prstGeom>
          <a:ln>
            <a:solidFill>
              <a:schemeClr val="tx1"/>
            </a:solidFill>
          </a:ln>
        </p:spPr>
      </p:pic>
      <p:pic>
        <p:nvPicPr>
          <p:cNvPr id="8" name="図 7">
            <a:extLst>
              <a:ext uri="{FF2B5EF4-FFF2-40B4-BE49-F238E27FC236}">
                <a16:creationId xmlns:a16="http://schemas.microsoft.com/office/drawing/2014/main" id="{FE2F4E44-D5BE-4D88-98CD-FD59322A36B6}"/>
              </a:ext>
            </a:extLst>
          </p:cNvPr>
          <p:cNvPicPr>
            <a:picLocks noChangeAspect="1"/>
          </p:cNvPicPr>
          <p:nvPr/>
        </p:nvPicPr>
        <p:blipFill>
          <a:blip r:embed="rId3"/>
          <a:stretch>
            <a:fillRect/>
          </a:stretch>
        </p:blipFill>
        <p:spPr>
          <a:xfrm>
            <a:off x="662919" y="3319272"/>
            <a:ext cx="4645859" cy="1150309"/>
          </a:xfrm>
          <a:prstGeom prst="rect">
            <a:avLst/>
          </a:prstGeom>
          <a:ln>
            <a:solidFill>
              <a:schemeClr val="tx1"/>
            </a:solidFill>
          </a:ln>
        </p:spPr>
      </p:pic>
    </p:spTree>
    <p:extLst>
      <p:ext uri="{BB962C8B-B14F-4D97-AF65-F5344CB8AC3E}">
        <p14:creationId xmlns:p14="http://schemas.microsoft.com/office/powerpoint/2010/main" val="31402742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BEC85-1BA0-44A6-8CA1-839449B6BAD5}"/>
              </a:ext>
            </a:extLst>
          </p:cNvPr>
          <p:cNvSpPr>
            <a:spLocks noGrp="1"/>
          </p:cNvSpPr>
          <p:nvPr>
            <p:ph type="title"/>
          </p:nvPr>
        </p:nvSpPr>
        <p:spPr/>
        <p:txBody>
          <a:bodyPr/>
          <a:lstStyle/>
          <a:p>
            <a:r>
              <a:rPr kumimoji="1" lang="ja-JP" altLang="en-US" dirty="0"/>
              <a:t>機材詳細情報画面⇒利用予約画面の画面遷移</a:t>
            </a:r>
          </a:p>
        </p:txBody>
      </p:sp>
      <p:sp>
        <p:nvSpPr>
          <p:cNvPr id="6" name="テキスト ボックス 5">
            <a:extLst>
              <a:ext uri="{FF2B5EF4-FFF2-40B4-BE49-F238E27FC236}">
                <a16:creationId xmlns:a16="http://schemas.microsoft.com/office/drawing/2014/main" id="{AB3E06E6-23DF-4E7D-B884-DF85EAC270A8}"/>
              </a:ext>
            </a:extLst>
          </p:cNvPr>
          <p:cNvSpPr txBox="1"/>
          <p:nvPr/>
        </p:nvSpPr>
        <p:spPr>
          <a:xfrm>
            <a:off x="359497" y="1435950"/>
            <a:ext cx="5163181" cy="1846659"/>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「利用予約」ボタンのプロパティ</a:t>
            </a:r>
            <a:r>
              <a:rPr kumimoji="1" lang="en-US" altLang="ja-JP" sz="2000" dirty="0" err="1"/>
              <a:t>OnSelect</a:t>
            </a:r>
            <a:r>
              <a:rPr kumimoji="1" lang="ja-JP" altLang="en-US" sz="2000" dirty="0"/>
              <a:t>に以下の式を入力</a:t>
            </a:r>
            <a:br>
              <a:rPr kumimoji="1" lang="en-US" altLang="ja-JP" sz="2000" dirty="0"/>
            </a:br>
            <a:br>
              <a:rPr kumimoji="1" lang="en-US" altLang="ja-JP" sz="2000" dirty="0"/>
            </a:br>
            <a:r>
              <a:rPr kumimoji="1" lang="en-US" altLang="ja-JP" sz="2000" dirty="0" err="1"/>
              <a:t>ResetForm</a:t>
            </a:r>
            <a:r>
              <a:rPr kumimoji="1" lang="en-US" altLang="ja-JP" sz="2000" dirty="0"/>
              <a:t>(EditForm2); </a:t>
            </a:r>
            <a:r>
              <a:rPr kumimoji="1" lang="en-US" altLang="ja-JP" sz="2000" dirty="0" err="1"/>
              <a:t>NewForm</a:t>
            </a:r>
            <a:r>
              <a:rPr kumimoji="1" lang="en-US" altLang="ja-JP" sz="2000" dirty="0"/>
              <a:t>(EditForm2);Navigate(</a:t>
            </a:r>
            <a:r>
              <a:rPr kumimoji="1" lang="en-US" altLang="ja-JP" sz="2000" dirty="0" err="1"/>
              <a:t>NewRentalForm,ScreenTransition.Cover</a:t>
            </a:r>
            <a:r>
              <a:rPr kumimoji="1" lang="en-US" altLang="ja-JP" sz="2000" dirty="0"/>
              <a:t>)</a:t>
            </a:r>
          </a:p>
        </p:txBody>
      </p:sp>
      <p:pic>
        <p:nvPicPr>
          <p:cNvPr id="8" name="図 7">
            <a:extLst>
              <a:ext uri="{FF2B5EF4-FFF2-40B4-BE49-F238E27FC236}">
                <a16:creationId xmlns:a16="http://schemas.microsoft.com/office/drawing/2014/main" id="{FAA7D040-A73A-437F-8FDD-2126B2D6FA1F}"/>
              </a:ext>
            </a:extLst>
          </p:cNvPr>
          <p:cNvPicPr>
            <a:picLocks noChangeAspect="1"/>
          </p:cNvPicPr>
          <p:nvPr/>
        </p:nvPicPr>
        <p:blipFill>
          <a:blip r:embed="rId2"/>
          <a:stretch>
            <a:fillRect/>
          </a:stretch>
        </p:blipFill>
        <p:spPr>
          <a:xfrm>
            <a:off x="5754736" y="1358333"/>
            <a:ext cx="5852047" cy="3998259"/>
          </a:xfrm>
          <a:prstGeom prst="rect">
            <a:avLst/>
          </a:prstGeom>
        </p:spPr>
      </p:pic>
    </p:spTree>
    <p:extLst>
      <p:ext uri="{BB962C8B-B14F-4D97-AF65-F5344CB8AC3E}">
        <p14:creationId xmlns:p14="http://schemas.microsoft.com/office/powerpoint/2010/main" val="116666954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処理完了</a:t>
            </a:r>
            <a:r>
              <a:rPr kumimoji="1" lang="ja-JP" altLang="en-US" dirty="0"/>
              <a:t>画面の作成</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7" y="1471808"/>
            <a:ext cx="5163181" cy="315471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挿入</a:t>
            </a:r>
            <a:r>
              <a:rPr kumimoji="1" lang="en-US" altLang="ja-JP" sz="2000" dirty="0"/>
              <a:t>] &gt; [</a:t>
            </a:r>
            <a:r>
              <a:rPr kumimoji="1" lang="ja-JP" altLang="en-US" sz="2000" dirty="0"/>
              <a:t>新しい画面</a:t>
            </a:r>
            <a:r>
              <a:rPr kumimoji="1" lang="en-US" altLang="ja-JP" sz="2000" dirty="0"/>
              <a:t>] &gt; [</a:t>
            </a:r>
            <a:r>
              <a:rPr kumimoji="1" lang="ja-JP" altLang="en-US" sz="2000" dirty="0"/>
              <a:t>空</a:t>
            </a:r>
            <a:r>
              <a:rPr kumimoji="1" lang="en-US" altLang="ja-JP" sz="2000" dirty="0"/>
              <a:t>]</a:t>
            </a:r>
            <a:r>
              <a:rPr kumimoji="1" lang="ja-JP" altLang="en-US" sz="2000" dirty="0"/>
              <a:t>を選択</a:t>
            </a:r>
            <a:endParaRPr kumimoji="1" lang="en-US" altLang="ja-JP" sz="2000" dirty="0"/>
          </a:p>
          <a:p>
            <a:pPr marL="457200" indent="-457200" algn="l">
              <a:spcAft>
                <a:spcPts val="600"/>
              </a:spcAft>
              <a:buFont typeface="+mj-lt"/>
              <a:buAutoNum type="arabicPeriod"/>
            </a:pPr>
            <a:r>
              <a:rPr kumimoji="1" lang="ja-JP" altLang="en-US" sz="2000" dirty="0"/>
              <a:t>挿入されたスクリーンの </a:t>
            </a:r>
            <a:r>
              <a:rPr kumimoji="1" lang="en-US" altLang="ja-JP" sz="2000" dirty="0"/>
              <a:t>[</a:t>
            </a:r>
            <a:r>
              <a:rPr kumimoji="1" lang="ja-JP" altLang="en-US" sz="2000" dirty="0"/>
              <a:t>・・・</a:t>
            </a:r>
            <a:r>
              <a:rPr kumimoji="1" lang="en-US" altLang="ja-JP" sz="2000" dirty="0"/>
              <a:t>] &gt; [</a:t>
            </a:r>
            <a:r>
              <a:rPr kumimoji="1" lang="ja-JP" altLang="en-US" sz="2000" dirty="0"/>
              <a:t>名前の変更</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名前を「</a:t>
            </a:r>
            <a:r>
              <a:rPr kumimoji="1" lang="en-US" altLang="ja-JP" sz="2000" dirty="0"/>
              <a:t>Success</a:t>
            </a:r>
            <a:r>
              <a:rPr kumimoji="1" lang="ja-JP" altLang="en-US" sz="2000" dirty="0"/>
              <a:t>」に変更</a:t>
            </a:r>
            <a:endParaRPr kumimoji="1" lang="en-US" altLang="ja-JP" sz="2000" dirty="0"/>
          </a:p>
          <a:p>
            <a:pPr marL="457200" indent="-457200" algn="l">
              <a:spcAft>
                <a:spcPts val="600"/>
              </a:spcAft>
              <a:buFont typeface="+mj-lt"/>
              <a:buAutoNum type="arabicPeriod"/>
            </a:pPr>
            <a:r>
              <a:rPr kumimoji="1" lang="ja-JP" altLang="en-US" sz="2000" dirty="0"/>
              <a:t>チェックアイコンを追加</a:t>
            </a:r>
            <a:endParaRPr kumimoji="1" lang="en-US" altLang="ja-JP" sz="2000" dirty="0"/>
          </a:p>
          <a:p>
            <a:pPr marL="457200" indent="-457200" algn="l">
              <a:spcAft>
                <a:spcPts val="600"/>
              </a:spcAft>
              <a:buFont typeface="+mj-lt"/>
              <a:buAutoNum type="arabicPeriod"/>
            </a:pPr>
            <a:r>
              <a:rPr kumimoji="1" lang="ja-JP" altLang="en-US" sz="2000" dirty="0"/>
              <a:t>ラベルを追加しメッセージを“処理が完了しました”に変更</a:t>
            </a:r>
            <a:endParaRPr kumimoji="1" lang="en-US" altLang="ja-JP" sz="2000" dirty="0"/>
          </a:p>
          <a:p>
            <a:pPr marL="457200" indent="-457200" algn="l">
              <a:spcAft>
                <a:spcPts val="600"/>
              </a:spcAft>
              <a:buFont typeface="+mj-lt"/>
              <a:buAutoNum type="arabicPeriod"/>
            </a:pPr>
            <a:r>
              <a:rPr kumimoji="1" lang="ja-JP" altLang="en-US" sz="2000" dirty="0"/>
              <a:t>ボタンを追加し、トップ画面に遷移するように式を追加</a:t>
            </a:r>
            <a:endParaRPr kumimoji="1" lang="en-US" altLang="ja-JP" sz="2000" dirty="0"/>
          </a:p>
        </p:txBody>
      </p:sp>
      <p:cxnSp>
        <p:nvCxnSpPr>
          <p:cNvPr id="11" name="直線矢印コネクタ 10">
            <a:extLst>
              <a:ext uri="{FF2B5EF4-FFF2-40B4-BE49-F238E27FC236}">
                <a16:creationId xmlns:a16="http://schemas.microsoft.com/office/drawing/2014/main" id="{0BD69342-17BF-4082-AA9F-DB1640CEE51C}"/>
              </a:ext>
            </a:extLst>
          </p:cNvPr>
          <p:cNvCxnSpPr>
            <a:cxnSpLocks/>
            <a:stCxn id="6" idx="3"/>
            <a:endCxn id="10" idx="1"/>
          </p:cNvCxnSpPr>
          <p:nvPr/>
        </p:nvCxnSpPr>
        <p:spPr>
          <a:xfrm>
            <a:off x="8470959" y="1660551"/>
            <a:ext cx="425129" cy="1057741"/>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864523E4-C67F-4D2D-AC9B-A3306A8D7B4A}"/>
              </a:ext>
            </a:extLst>
          </p:cNvPr>
          <p:cNvPicPr>
            <a:picLocks noChangeAspect="1"/>
          </p:cNvPicPr>
          <p:nvPr/>
        </p:nvPicPr>
        <p:blipFill>
          <a:blip r:embed="rId2"/>
          <a:stretch>
            <a:fillRect/>
          </a:stretch>
        </p:blipFill>
        <p:spPr>
          <a:xfrm>
            <a:off x="6651811" y="5593326"/>
            <a:ext cx="5277266" cy="460183"/>
          </a:xfrm>
          <a:prstGeom prst="rect">
            <a:avLst/>
          </a:prstGeom>
          <a:ln>
            <a:solidFill>
              <a:schemeClr val="tx1"/>
            </a:solidFill>
          </a:ln>
        </p:spPr>
      </p:pic>
      <p:pic>
        <p:nvPicPr>
          <p:cNvPr id="6" name="図 5">
            <a:extLst>
              <a:ext uri="{FF2B5EF4-FFF2-40B4-BE49-F238E27FC236}">
                <a16:creationId xmlns:a16="http://schemas.microsoft.com/office/drawing/2014/main" id="{33450A58-DC67-53DF-24EB-689C389E5CB0}"/>
              </a:ext>
            </a:extLst>
          </p:cNvPr>
          <p:cNvPicPr>
            <a:picLocks noChangeAspect="1"/>
          </p:cNvPicPr>
          <p:nvPr/>
        </p:nvPicPr>
        <p:blipFill>
          <a:blip r:embed="rId3"/>
          <a:stretch>
            <a:fillRect/>
          </a:stretch>
        </p:blipFill>
        <p:spPr>
          <a:xfrm>
            <a:off x="5827058" y="427578"/>
            <a:ext cx="2643901" cy="2465946"/>
          </a:xfrm>
          <a:prstGeom prst="rect">
            <a:avLst/>
          </a:prstGeom>
          <a:ln>
            <a:solidFill>
              <a:schemeClr val="bg1">
                <a:lumMod val="50000"/>
              </a:schemeClr>
            </a:solidFill>
          </a:ln>
        </p:spPr>
      </p:pic>
      <p:pic>
        <p:nvPicPr>
          <p:cNvPr id="10" name="図 9">
            <a:extLst>
              <a:ext uri="{FF2B5EF4-FFF2-40B4-BE49-F238E27FC236}">
                <a16:creationId xmlns:a16="http://schemas.microsoft.com/office/drawing/2014/main" id="{3FB8663F-C811-88F5-4815-6C1553A84AF9}"/>
              </a:ext>
            </a:extLst>
          </p:cNvPr>
          <p:cNvPicPr>
            <a:picLocks noChangeAspect="1"/>
          </p:cNvPicPr>
          <p:nvPr/>
        </p:nvPicPr>
        <p:blipFill>
          <a:blip r:embed="rId4"/>
          <a:stretch>
            <a:fillRect/>
          </a:stretch>
        </p:blipFill>
        <p:spPr>
          <a:xfrm>
            <a:off x="8896088" y="427578"/>
            <a:ext cx="2629533" cy="4581428"/>
          </a:xfrm>
          <a:prstGeom prst="rect">
            <a:avLst/>
          </a:prstGeom>
          <a:ln>
            <a:solidFill>
              <a:schemeClr val="bg1">
                <a:lumMod val="50000"/>
              </a:schemeClr>
            </a:solidFill>
          </a:ln>
        </p:spPr>
      </p:pic>
      <p:cxnSp>
        <p:nvCxnSpPr>
          <p:cNvPr id="15" name="直線矢印コネクタ 14">
            <a:extLst>
              <a:ext uri="{FF2B5EF4-FFF2-40B4-BE49-F238E27FC236}">
                <a16:creationId xmlns:a16="http://schemas.microsoft.com/office/drawing/2014/main" id="{05D31F58-8B15-494B-B861-4F73F335FEF8}"/>
              </a:ext>
            </a:extLst>
          </p:cNvPr>
          <p:cNvCxnSpPr>
            <a:cxnSpLocks/>
            <a:stCxn id="13" idx="0"/>
          </p:cNvCxnSpPr>
          <p:nvPr/>
        </p:nvCxnSpPr>
        <p:spPr>
          <a:xfrm flipV="1">
            <a:off x="9290444" y="3897297"/>
            <a:ext cx="920410" cy="1696029"/>
          </a:xfrm>
          <a:prstGeom prst="straightConnector1">
            <a:avLst/>
          </a:prstGeom>
          <a:ln>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5805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2BEC85-1BA0-44A6-8CA1-839449B6BAD5}"/>
              </a:ext>
            </a:extLst>
          </p:cNvPr>
          <p:cNvSpPr>
            <a:spLocks noGrp="1"/>
          </p:cNvSpPr>
          <p:nvPr>
            <p:ph type="title"/>
          </p:nvPr>
        </p:nvSpPr>
        <p:spPr/>
        <p:txBody>
          <a:bodyPr/>
          <a:lstStyle/>
          <a:p>
            <a:r>
              <a:rPr kumimoji="1" lang="ja-JP" altLang="en-US" dirty="0"/>
              <a:t>機材予約画面⇒</a:t>
            </a:r>
            <a:r>
              <a:rPr lang="ja-JP" altLang="en-US" dirty="0"/>
              <a:t>処理完了</a:t>
            </a:r>
            <a:r>
              <a:rPr kumimoji="1" lang="ja-JP" altLang="en-US" dirty="0"/>
              <a:t>画面の画面遷移</a:t>
            </a:r>
          </a:p>
        </p:txBody>
      </p:sp>
      <p:sp>
        <p:nvSpPr>
          <p:cNvPr id="6" name="テキスト ボックス 5">
            <a:extLst>
              <a:ext uri="{FF2B5EF4-FFF2-40B4-BE49-F238E27FC236}">
                <a16:creationId xmlns:a16="http://schemas.microsoft.com/office/drawing/2014/main" id="{AB3E06E6-23DF-4E7D-B884-DF85EAC270A8}"/>
              </a:ext>
            </a:extLst>
          </p:cNvPr>
          <p:cNvSpPr txBox="1"/>
          <p:nvPr/>
        </p:nvSpPr>
        <p:spPr>
          <a:xfrm>
            <a:off x="260885" y="1086061"/>
            <a:ext cx="8282480" cy="1231106"/>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「機材予約」画面にある</a:t>
            </a:r>
            <a:r>
              <a:rPr kumimoji="1" lang="en-US" altLang="ja-JP" sz="2000" dirty="0"/>
              <a:t>EditForm2</a:t>
            </a:r>
            <a:r>
              <a:rPr kumimoji="1" lang="ja-JP" altLang="en-US" sz="2000" dirty="0"/>
              <a:t>のプロパティ</a:t>
            </a:r>
            <a:r>
              <a:rPr kumimoji="1" lang="en-US" altLang="ja-JP" sz="2000" dirty="0" err="1"/>
              <a:t>OnSuccess</a:t>
            </a:r>
            <a:r>
              <a:rPr kumimoji="1" lang="ja-JP" altLang="en-US" sz="2000" dirty="0"/>
              <a:t>に以下の式を入力します。予約処理が完了すると、自動的に</a:t>
            </a:r>
            <a:r>
              <a:rPr kumimoji="1" lang="en-US" altLang="ja-JP" sz="2000" dirty="0"/>
              <a:t>Success</a:t>
            </a:r>
            <a:r>
              <a:rPr kumimoji="1" lang="ja-JP" altLang="en-US" sz="2000" dirty="0"/>
              <a:t>の画面に遷移されます。</a:t>
            </a:r>
            <a:br>
              <a:rPr kumimoji="1" lang="en-US" altLang="ja-JP" sz="2000" dirty="0"/>
            </a:br>
            <a:br>
              <a:rPr kumimoji="1" lang="en-US" altLang="ja-JP" sz="2000" dirty="0"/>
            </a:br>
            <a:r>
              <a:rPr kumimoji="1" lang="en-US" altLang="ja-JP" sz="2000" dirty="0"/>
              <a:t>Navigate(</a:t>
            </a:r>
            <a:r>
              <a:rPr kumimoji="1" lang="en-US" altLang="ja-JP" sz="2000" dirty="0" err="1"/>
              <a:t>Success,ScreenTransition.Cover</a:t>
            </a:r>
            <a:r>
              <a:rPr kumimoji="1" lang="en-US" altLang="ja-JP" sz="2000" dirty="0"/>
              <a:t>)</a:t>
            </a:r>
          </a:p>
        </p:txBody>
      </p:sp>
      <p:pic>
        <p:nvPicPr>
          <p:cNvPr id="5" name="図 4">
            <a:extLst>
              <a:ext uri="{FF2B5EF4-FFF2-40B4-BE49-F238E27FC236}">
                <a16:creationId xmlns:a16="http://schemas.microsoft.com/office/drawing/2014/main" id="{90A8DBAB-B931-4631-B260-7704D6D08BB8}"/>
              </a:ext>
            </a:extLst>
          </p:cNvPr>
          <p:cNvPicPr>
            <a:picLocks noChangeAspect="1"/>
          </p:cNvPicPr>
          <p:nvPr/>
        </p:nvPicPr>
        <p:blipFill>
          <a:blip r:embed="rId2"/>
          <a:stretch>
            <a:fillRect/>
          </a:stretch>
        </p:blipFill>
        <p:spPr>
          <a:xfrm>
            <a:off x="402872" y="2317167"/>
            <a:ext cx="11505125" cy="4221727"/>
          </a:xfrm>
          <a:prstGeom prst="rect">
            <a:avLst/>
          </a:prstGeom>
        </p:spPr>
      </p:pic>
    </p:spTree>
    <p:extLst>
      <p:ext uri="{BB962C8B-B14F-4D97-AF65-F5344CB8AC3E}">
        <p14:creationId xmlns:p14="http://schemas.microsoft.com/office/powerpoint/2010/main" val="218929916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新規予約の通知フローの作成</a:t>
            </a:r>
          </a:p>
        </p:txBody>
      </p:sp>
    </p:spTree>
    <p:extLst>
      <p:ext uri="{BB962C8B-B14F-4D97-AF65-F5344CB8AC3E}">
        <p14:creationId xmlns:p14="http://schemas.microsoft.com/office/powerpoint/2010/main" val="364088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en-US" altLang="ja-JP" dirty="0"/>
              <a:t>Power Automate</a:t>
            </a:r>
            <a:r>
              <a:rPr kumimoji="1" lang="ja-JP" altLang="en-US" dirty="0"/>
              <a:t>を使ってメールの送信①</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2000548"/>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ソリューションにて新規クラウドフローを作成</a:t>
            </a:r>
            <a:endParaRPr kumimoji="1" lang="en-US" altLang="ja-JP" sz="2000" dirty="0"/>
          </a:p>
          <a:p>
            <a:pPr marL="457200" indent="-457200" algn="l">
              <a:spcAft>
                <a:spcPts val="600"/>
              </a:spcAft>
              <a:buFont typeface="+mj-lt"/>
              <a:buAutoNum type="arabicPeriod"/>
            </a:pPr>
            <a:r>
              <a:rPr kumimoji="1" lang="ja-JP" altLang="en-US" sz="2000" dirty="0"/>
              <a:t>フローの名前を「新規予約の通知」</a:t>
            </a:r>
            <a:endParaRPr kumimoji="1" lang="en-US" altLang="ja-JP" sz="2000" dirty="0"/>
          </a:p>
          <a:p>
            <a:pPr marL="457200" indent="-457200" algn="l">
              <a:spcAft>
                <a:spcPts val="600"/>
              </a:spcAft>
              <a:buFont typeface="+mj-lt"/>
              <a:buAutoNum type="arabicPeriod"/>
            </a:pPr>
            <a:r>
              <a:rPr kumimoji="1" lang="ja-JP" altLang="en-US" sz="2000" dirty="0"/>
              <a:t>トリガーは</a:t>
            </a:r>
            <a:r>
              <a:rPr kumimoji="1" lang="en-US" altLang="ja-JP" sz="2000" dirty="0" err="1"/>
              <a:t>Dataverse</a:t>
            </a:r>
            <a:r>
              <a:rPr kumimoji="1" lang="ja-JP" altLang="en-US" sz="2000" dirty="0"/>
              <a:t>の「行が追加、変更、または削除された場合」を選択して、「作成」ボタンをクリック</a:t>
            </a:r>
            <a:endParaRPr kumimoji="1" lang="en-US" altLang="ja-JP" sz="2000" dirty="0"/>
          </a:p>
        </p:txBody>
      </p:sp>
      <p:pic>
        <p:nvPicPr>
          <p:cNvPr id="6" name="図 5">
            <a:extLst>
              <a:ext uri="{FF2B5EF4-FFF2-40B4-BE49-F238E27FC236}">
                <a16:creationId xmlns:a16="http://schemas.microsoft.com/office/drawing/2014/main" id="{1258E042-4D5F-4D33-A7F6-3B31E85D3BEE}"/>
              </a:ext>
            </a:extLst>
          </p:cNvPr>
          <p:cNvPicPr>
            <a:picLocks noChangeAspect="1"/>
          </p:cNvPicPr>
          <p:nvPr/>
        </p:nvPicPr>
        <p:blipFill>
          <a:blip r:embed="rId2"/>
          <a:stretch>
            <a:fillRect/>
          </a:stretch>
        </p:blipFill>
        <p:spPr>
          <a:xfrm>
            <a:off x="5416696" y="1104955"/>
            <a:ext cx="6190087" cy="2347330"/>
          </a:xfrm>
          <a:prstGeom prst="rect">
            <a:avLst/>
          </a:prstGeom>
        </p:spPr>
      </p:pic>
      <p:pic>
        <p:nvPicPr>
          <p:cNvPr id="8" name="図 7">
            <a:extLst>
              <a:ext uri="{FF2B5EF4-FFF2-40B4-BE49-F238E27FC236}">
                <a16:creationId xmlns:a16="http://schemas.microsoft.com/office/drawing/2014/main" id="{A1ECEE92-7710-4867-8377-2EB0F9B14BEE}"/>
              </a:ext>
            </a:extLst>
          </p:cNvPr>
          <p:cNvPicPr>
            <a:picLocks noChangeAspect="1"/>
          </p:cNvPicPr>
          <p:nvPr/>
        </p:nvPicPr>
        <p:blipFill>
          <a:blip r:embed="rId3"/>
          <a:stretch>
            <a:fillRect/>
          </a:stretch>
        </p:blipFill>
        <p:spPr>
          <a:xfrm>
            <a:off x="5318084" y="3452285"/>
            <a:ext cx="4856857" cy="3136849"/>
          </a:xfrm>
          <a:prstGeom prst="rect">
            <a:avLst/>
          </a:prstGeom>
        </p:spPr>
      </p:pic>
    </p:spTree>
    <p:extLst>
      <p:ext uri="{BB962C8B-B14F-4D97-AF65-F5344CB8AC3E}">
        <p14:creationId xmlns:p14="http://schemas.microsoft.com/office/powerpoint/2010/main" val="296059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en-US" altLang="ja-JP" dirty="0"/>
              <a:t>Power Apps</a:t>
            </a:r>
            <a:r>
              <a:rPr kumimoji="1" lang="ja-JP" altLang="en-US" dirty="0"/>
              <a:t>にアクセス</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2077492"/>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hlinkClick r:id="rId2"/>
              </a:rPr>
              <a:t>https://make.powerapps.com</a:t>
            </a:r>
            <a:r>
              <a:rPr kumimoji="1" lang="ja-JP" altLang="en-US" sz="2000" dirty="0"/>
              <a:t>にアクセス</a:t>
            </a:r>
            <a:endParaRPr kumimoji="1" lang="en-US" altLang="ja-JP" sz="2000" dirty="0"/>
          </a:p>
          <a:p>
            <a:pPr marL="457200" indent="-457200" algn="l">
              <a:spcAft>
                <a:spcPts val="600"/>
              </a:spcAft>
              <a:buFont typeface="+mj-lt"/>
              <a:buAutoNum type="arabicPeriod"/>
            </a:pPr>
            <a:r>
              <a:rPr kumimoji="1" lang="ja-JP" altLang="en-US" sz="2000" dirty="0"/>
              <a:t>「環境」が、ハンズオンで利用する環境になっていることを確認</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ソリューション</a:t>
            </a:r>
            <a:r>
              <a:rPr kumimoji="1" lang="en-US" altLang="ja-JP" sz="2000" dirty="0"/>
              <a:t>]</a:t>
            </a:r>
            <a:r>
              <a:rPr kumimoji="1" lang="ja-JP" altLang="en-US" sz="2000" dirty="0"/>
              <a:t>をクリック</a:t>
            </a:r>
            <a:endParaRPr kumimoji="1" lang="en-US" altLang="ja-JP" sz="2000" dirty="0"/>
          </a:p>
          <a:p>
            <a:pPr algn="l">
              <a:spcAft>
                <a:spcPts val="600"/>
              </a:spcAft>
            </a:pPr>
            <a:endParaRPr kumimoji="1" lang="ja-JP" altLang="en-US" sz="2000" dirty="0" err="1"/>
          </a:p>
        </p:txBody>
      </p:sp>
      <p:pic>
        <p:nvPicPr>
          <p:cNvPr id="4" name="図 3">
            <a:extLst>
              <a:ext uri="{FF2B5EF4-FFF2-40B4-BE49-F238E27FC236}">
                <a16:creationId xmlns:a16="http://schemas.microsoft.com/office/drawing/2014/main" id="{4C800E15-FC79-43DE-942E-492308C24289}"/>
              </a:ext>
            </a:extLst>
          </p:cNvPr>
          <p:cNvPicPr>
            <a:picLocks noChangeAspect="1"/>
          </p:cNvPicPr>
          <p:nvPr/>
        </p:nvPicPr>
        <p:blipFill>
          <a:blip r:embed="rId3"/>
          <a:stretch>
            <a:fillRect/>
          </a:stretch>
        </p:blipFill>
        <p:spPr>
          <a:xfrm>
            <a:off x="5342351" y="1471808"/>
            <a:ext cx="6418704" cy="3825959"/>
          </a:xfrm>
          <a:prstGeom prst="rect">
            <a:avLst/>
          </a:prstGeom>
        </p:spPr>
      </p:pic>
    </p:spTree>
    <p:extLst>
      <p:ext uri="{BB962C8B-B14F-4D97-AF65-F5344CB8AC3E}">
        <p14:creationId xmlns:p14="http://schemas.microsoft.com/office/powerpoint/2010/main" val="141849438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2B38AA-D16E-4565-99C0-D7A792B42103}"/>
              </a:ext>
            </a:extLst>
          </p:cNvPr>
          <p:cNvSpPr>
            <a:spLocks noGrp="1"/>
          </p:cNvSpPr>
          <p:nvPr>
            <p:ph type="title"/>
          </p:nvPr>
        </p:nvSpPr>
        <p:spPr/>
        <p:txBody>
          <a:bodyPr/>
          <a:lstStyle/>
          <a:p>
            <a:r>
              <a:rPr kumimoji="1" lang="en-US" altLang="ja-JP" dirty="0"/>
              <a:t>Power Automate</a:t>
            </a:r>
            <a:r>
              <a:rPr kumimoji="1" lang="ja-JP" altLang="en-US" dirty="0"/>
              <a:t>を使ってメールの送信②トリガーの設定</a:t>
            </a:r>
          </a:p>
        </p:txBody>
      </p:sp>
      <p:sp>
        <p:nvSpPr>
          <p:cNvPr id="6" name="テキスト ボックス 5">
            <a:extLst>
              <a:ext uri="{FF2B5EF4-FFF2-40B4-BE49-F238E27FC236}">
                <a16:creationId xmlns:a16="http://schemas.microsoft.com/office/drawing/2014/main" id="{EDB80294-EE64-429D-9D08-FAD28EDA1C16}"/>
              </a:ext>
            </a:extLst>
          </p:cNvPr>
          <p:cNvSpPr txBox="1"/>
          <p:nvPr/>
        </p:nvSpPr>
        <p:spPr>
          <a:xfrm>
            <a:off x="663879" y="1471808"/>
            <a:ext cx="9968262" cy="1077218"/>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Power Automate</a:t>
            </a:r>
            <a:r>
              <a:rPr kumimoji="1" lang="ja-JP" altLang="en-US" sz="2000" dirty="0"/>
              <a:t>のページが開かれたことを確認</a:t>
            </a:r>
            <a:endParaRPr kumimoji="1" lang="en-US" altLang="ja-JP" sz="2000" dirty="0"/>
          </a:p>
          <a:p>
            <a:pPr marL="457200" indent="-457200" algn="l">
              <a:spcAft>
                <a:spcPts val="600"/>
              </a:spcAft>
              <a:buFont typeface="+mj-lt"/>
              <a:buAutoNum type="arabicPeriod"/>
            </a:pPr>
            <a:r>
              <a:rPr kumimoji="1" lang="ja-JP" altLang="en-US" sz="2000" dirty="0"/>
              <a:t>トリガーの種類を作成、テーブル名を貸出予定、スコープを</a:t>
            </a:r>
            <a:r>
              <a:rPr kumimoji="1" lang="en-US" altLang="ja-JP" sz="2000" dirty="0"/>
              <a:t>Organization</a:t>
            </a:r>
            <a:r>
              <a:rPr kumimoji="1" lang="ja-JP" altLang="en-US" sz="2000" dirty="0"/>
              <a:t>を指定</a:t>
            </a:r>
            <a:endParaRPr kumimoji="1" lang="en-US" altLang="ja-JP" sz="2000" dirty="0"/>
          </a:p>
          <a:p>
            <a:pPr algn="l">
              <a:spcAft>
                <a:spcPts val="600"/>
              </a:spcAft>
            </a:pPr>
            <a:r>
              <a:rPr kumimoji="1" lang="en-US" altLang="ja-JP" sz="2000" dirty="0">
                <a:solidFill>
                  <a:srgbClr val="FF0000"/>
                </a:solidFill>
              </a:rPr>
              <a:t>※</a:t>
            </a:r>
            <a:r>
              <a:rPr kumimoji="1" lang="ja-JP" altLang="en-US" sz="2000" dirty="0">
                <a:solidFill>
                  <a:srgbClr val="FF0000"/>
                </a:solidFill>
              </a:rPr>
              <a:t>右上の環境が</a:t>
            </a:r>
            <a:r>
              <a:rPr kumimoji="1" lang="en-US" altLang="ja-JP" sz="2000" dirty="0">
                <a:solidFill>
                  <a:srgbClr val="FF0000"/>
                </a:solidFill>
              </a:rPr>
              <a:t>Power Apps</a:t>
            </a:r>
            <a:r>
              <a:rPr kumimoji="1" lang="ja-JP" altLang="en-US" sz="2000" dirty="0">
                <a:solidFill>
                  <a:srgbClr val="FF0000"/>
                </a:solidFill>
              </a:rPr>
              <a:t>の環境と一致していることを確認。違っている場合は変更する</a:t>
            </a:r>
            <a:endParaRPr kumimoji="1" lang="en-US" altLang="ja-JP" sz="2000" dirty="0">
              <a:solidFill>
                <a:srgbClr val="FF0000"/>
              </a:solidFill>
            </a:endParaRPr>
          </a:p>
        </p:txBody>
      </p:sp>
      <p:pic>
        <p:nvPicPr>
          <p:cNvPr id="5" name="図 4">
            <a:extLst>
              <a:ext uri="{FF2B5EF4-FFF2-40B4-BE49-F238E27FC236}">
                <a16:creationId xmlns:a16="http://schemas.microsoft.com/office/drawing/2014/main" id="{7496F2C9-C999-418D-BF86-E45CE9DF5395}"/>
              </a:ext>
            </a:extLst>
          </p:cNvPr>
          <p:cNvPicPr>
            <a:picLocks noChangeAspect="1"/>
          </p:cNvPicPr>
          <p:nvPr/>
        </p:nvPicPr>
        <p:blipFill>
          <a:blip r:embed="rId2"/>
          <a:stretch>
            <a:fillRect/>
          </a:stretch>
        </p:blipFill>
        <p:spPr>
          <a:xfrm>
            <a:off x="588263" y="2869271"/>
            <a:ext cx="9672427" cy="2879407"/>
          </a:xfrm>
          <a:prstGeom prst="rect">
            <a:avLst/>
          </a:prstGeom>
        </p:spPr>
      </p:pic>
    </p:spTree>
    <p:extLst>
      <p:ext uri="{BB962C8B-B14F-4D97-AF65-F5344CB8AC3E}">
        <p14:creationId xmlns:p14="http://schemas.microsoft.com/office/powerpoint/2010/main" val="38142386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en-US" altLang="ja-JP" dirty="0"/>
              <a:t>Power Automate</a:t>
            </a:r>
            <a:r>
              <a:rPr kumimoji="1" lang="ja-JP" altLang="en-US" dirty="0"/>
              <a:t>を使ってメールの送信③アクションの追加</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226688" y="1167008"/>
            <a:ext cx="5990668" cy="1769715"/>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新しいステップ</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検索欄に「</a:t>
            </a:r>
            <a:r>
              <a:rPr kumimoji="1" lang="en-US" altLang="ja-JP" sz="2000" dirty="0" err="1"/>
              <a:t>Dataverse</a:t>
            </a:r>
            <a:r>
              <a:rPr kumimoji="1" lang="ja-JP" altLang="en-US" sz="2000" dirty="0"/>
              <a:t>」と入力</a:t>
            </a:r>
            <a:endParaRPr kumimoji="1" lang="en-US" altLang="ja-JP" sz="2000" dirty="0"/>
          </a:p>
          <a:p>
            <a:pPr marL="457200" indent="-457200">
              <a:spcAft>
                <a:spcPts val="600"/>
              </a:spcAft>
              <a:buFont typeface="+mj-lt"/>
              <a:buAutoNum type="arabicPeriod"/>
            </a:pPr>
            <a:r>
              <a:rPr kumimoji="1" lang="en-US" altLang="ja-JP" sz="2000" dirty="0"/>
              <a:t>[ID </a:t>
            </a:r>
            <a:r>
              <a:rPr kumimoji="1" lang="ja-JP" altLang="en-US" sz="2000" dirty="0"/>
              <a:t>で行を取得する</a:t>
            </a:r>
            <a:r>
              <a:rPr kumimoji="1" lang="en-US" altLang="ja-JP" sz="2000" dirty="0"/>
              <a:t>]</a:t>
            </a:r>
            <a:r>
              <a:rPr kumimoji="1" lang="ja-JP" altLang="en-US" sz="2000" dirty="0"/>
              <a:t>を追加、テーブルを機材に指定、行</a:t>
            </a:r>
            <a:r>
              <a:rPr kumimoji="1" lang="en-US" altLang="ja-JP" sz="2000" dirty="0"/>
              <a:t>ID</a:t>
            </a:r>
            <a:r>
              <a:rPr kumimoji="1" lang="ja-JP" altLang="en-US" sz="2000" dirty="0"/>
              <a:t>には動的コンテンツ「機材（値）」を指定</a:t>
            </a:r>
            <a:endParaRPr kumimoji="1" lang="en-US" altLang="ja-JP" sz="2000" dirty="0"/>
          </a:p>
          <a:p>
            <a:pPr marL="457200" indent="-457200" algn="l">
              <a:spcAft>
                <a:spcPts val="600"/>
              </a:spcAft>
              <a:buFont typeface="+mj-lt"/>
              <a:buAutoNum type="arabicPeriod"/>
            </a:pPr>
            <a:endParaRPr kumimoji="1" lang="en-US" altLang="ja-JP" sz="2000" dirty="0"/>
          </a:p>
        </p:txBody>
      </p:sp>
      <p:pic>
        <p:nvPicPr>
          <p:cNvPr id="9" name="図 8">
            <a:extLst>
              <a:ext uri="{FF2B5EF4-FFF2-40B4-BE49-F238E27FC236}">
                <a16:creationId xmlns:a16="http://schemas.microsoft.com/office/drawing/2014/main" id="{5E2CD377-7D4F-4CD3-A7EA-B3367FDDA476}"/>
              </a:ext>
            </a:extLst>
          </p:cNvPr>
          <p:cNvPicPr>
            <a:picLocks noChangeAspect="1"/>
          </p:cNvPicPr>
          <p:nvPr/>
        </p:nvPicPr>
        <p:blipFill>
          <a:blip r:embed="rId2"/>
          <a:stretch>
            <a:fillRect/>
          </a:stretch>
        </p:blipFill>
        <p:spPr>
          <a:xfrm>
            <a:off x="5265676" y="2470812"/>
            <a:ext cx="5858045" cy="4098609"/>
          </a:xfrm>
          <a:prstGeom prst="rect">
            <a:avLst/>
          </a:prstGeom>
        </p:spPr>
      </p:pic>
    </p:spTree>
    <p:extLst>
      <p:ext uri="{BB962C8B-B14F-4D97-AF65-F5344CB8AC3E}">
        <p14:creationId xmlns:p14="http://schemas.microsoft.com/office/powerpoint/2010/main" val="3433446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113134" y="163077"/>
            <a:ext cx="11018520" cy="1107996"/>
          </a:xfrm>
        </p:spPr>
        <p:txBody>
          <a:bodyPr/>
          <a:lstStyle/>
          <a:p>
            <a:r>
              <a:rPr kumimoji="1" lang="en-US" altLang="ja-JP" dirty="0"/>
              <a:t>Power Automate</a:t>
            </a:r>
            <a:r>
              <a:rPr kumimoji="1" lang="ja-JP" altLang="en-US" dirty="0"/>
              <a:t>を使ってメールの送信④「メールの送信」アクションの追加・</a:t>
            </a:r>
            <a:r>
              <a:rPr lang="ja-JP" altLang="en-US" dirty="0"/>
              <a:t>設定</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113134" y="1471808"/>
            <a:ext cx="5328442" cy="4539704"/>
          </a:xfrm>
          <a:prstGeom prst="rect">
            <a:avLst/>
          </a:prstGeom>
          <a:noFill/>
        </p:spPr>
        <p:txBody>
          <a:bodyPr wrap="square" lIns="0" tIns="0" rIns="0" bIns="0" rtlCol="0">
            <a:spAutoFit/>
          </a:bodyPr>
          <a:lstStyle/>
          <a:p>
            <a:pPr marL="457200" indent="-457200" algn="l">
              <a:spcAft>
                <a:spcPts val="600"/>
              </a:spcAft>
              <a:buFont typeface="+mj-lt"/>
              <a:buAutoNum type="arabicPeriod"/>
            </a:pPr>
            <a:endParaRPr kumimoji="1" lang="en-US" altLang="ja-JP" sz="2000" dirty="0"/>
          </a:p>
          <a:p>
            <a:pPr marL="457200" indent="-457200" algn="l">
              <a:spcAft>
                <a:spcPts val="600"/>
              </a:spcAft>
              <a:buFont typeface="+mj-lt"/>
              <a:buAutoNum type="arabicPeriod"/>
            </a:pPr>
            <a:r>
              <a:rPr kumimoji="1" lang="en-US" altLang="ja-JP" sz="2000" dirty="0"/>
              <a:t>Outlook 365</a:t>
            </a:r>
            <a:r>
              <a:rPr kumimoji="1" lang="ja-JP" altLang="en-US" sz="2000" dirty="0"/>
              <a:t>アクションの「メールの送信」を追加</a:t>
            </a:r>
            <a:endParaRPr kumimoji="1" lang="en-US" altLang="ja-JP" sz="2000" dirty="0"/>
          </a:p>
          <a:p>
            <a:pPr marL="457200" indent="-457200" algn="l">
              <a:spcAft>
                <a:spcPts val="600"/>
              </a:spcAft>
              <a:buFont typeface="+mj-lt"/>
              <a:buAutoNum type="arabicPeriod"/>
            </a:pPr>
            <a:r>
              <a:rPr kumimoji="1" lang="ja-JP" altLang="en-US" sz="2000" dirty="0"/>
              <a:t>宛先：動的コンテンツ「既定電子メール」</a:t>
            </a:r>
            <a:br>
              <a:rPr kumimoji="1" lang="en-US" altLang="ja-JP" sz="2000" dirty="0"/>
            </a:br>
            <a:r>
              <a:rPr kumimoji="1" lang="ja-JP" altLang="en-US" sz="2000" dirty="0"/>
              <a:t>件名：機材新規予約通知</a:t>
            </a:r>
            <a:br>
              <a:rPr kumimoji="1" lang="en-US" altLang="ja-JP" sz="2000" dirty="0"/>
            </a:br>
            <a:r>
              <a:rPr kumimoji="1" lang="ja-JP" altLang="en-US" sz="2000" dirty="0"/>
              <a:t>本文（小タイトル）：</a:t>
            </a:r>
            <a:br>
              <a:rPr kumimoji="1" lang="en-US" altLang="ja-JP" sz="2000" dirty="0"/>
            </a:br>
            <a:r>
              <a:rPr kumimoji="1" lang="en-US" altLang="ja-JP" sz="2000" dirty="0"/>
              <a:t>【</a:t>
            </a:r>
            <a:r>
              <a:rPr kumimoji="1" lang="ja-JP" altLang="en-US" sz="2000" dirty="0"/>
              <a:t>予約番号</a:t>
            </a:r>
            <a:r>
              <a:rPr kumimoji="1" lang="en-US" altLang="ja-JP" sz="2000" dirty="0"/>
              <a:t>】</a:t>
            </a:r>
            <a:br>
              <a:rPr kumimoji="1" lang="en-US" altLang="ja-JP" sz="2000" dirty="0"/>
            </a:br>
            <a:r>
              <a:rPr kumimoji="1" lang="en-US" altLang="ja-JP" sz="2000" dirty="0"/>
              <a:t>【</a:t>
            </a:r>
            <a:r>
              <a:rPr kumimoji="1" lang="ja-JP" altLang="en-US" sz="2000" dirty="0"/>
              <a:t>機材名</a:t>
            </a:r>
            <a:r>
              <a:rPr kumimoji="1" lang="en-US" altLang="ja-JP" sz="2000" dirty="0"/>
              <a:t>】</a:t>
            </a:r>
            <a:br>
              <a:rPr kumimoji="1" lang="en-US" altLang="ja-JP" sz="2000" dirty="0"/>
            </a:br>
            <a:r>
              <a:rPr kumimoji="1" lang="en-US" altLang="ja-JP" sz="2000" dirty="0"/>
              <a:t>【</a:t>
            </a:r>
            <a:r>
              <a:rPr kumimoji="1" lang="ja-JP" altLang="en-US" sz="2000" dirty="0"/>
              <a:t>機材番号</a:t>
            </a:r>
            <a:r>
              <a:rPr kumimoji="1" lang="en-US" altLang="ja-JP" sz="2000" dirty="0"/>
              <a:t>】</a:t>
            </a:r>
            <a:br>
              <a:rPr kumimoji="1" lang="en-US" altLang="ja-JP" sz="2000" dirty="0"/>
            </a:br>
            <a:r>
              <a:rPr kumimoji="1" lang="en-US" altLang="ja-JP" sz="2000" dirty="0"/>
              <a:t>【</a:t>
            </a:r>
            <a:r>
              <a:rPr kumimoji="1" lang="ja-JP" altLang="en-US" sz="2000" dirty="0"/>
              <a:t>型番</a:t>
            </a:r>
            <a:r>
              <a:rPr kumimoji="1" lang="en-US" altLang="ja-JP" sz="2000" dirty="0"/>
              <a:t>】</a:t>
            </a:r>
            <a:br>
              <a:rPr kumimoji="1" lang="en-US" altLang="ja-JP" sz="2000" dirty="0"/>
            </a:br>
            <a:r>
              <a:rPr kumimoji="1" lang="en-US" altLang="ja-JP" sz="2000" dirty="0"/>
              <a:t>【</a:t>
            </a:r>
            <a:r>
              <a:rPr kumimoji="1" lang="ja-JP" altLang="en-US" sz="2000" dirty="0"/>
              <a:t>貸出開始日時</a:t>
            </a:r>
            <a:r>
              <a:rPr kumimoji="1" lang="en-US" altLang="ja-JP" sz="2000" dirty="0"/>
              <a:t>】</a:t>
            </a:r>
            <a:br>
              <a:rPr kumimoji="1" lang="en-US" altLang="ja-JP" sz="2000" dirty="0"/>
            </a:br>
            <a:r>
              <a:rPr kumimoji="1" lang="en-US" altLang="ja-JP" sz="2000" dirty="0"/>
              <a:t>【</a:t>
            </a:r>
            <a:r>
              <a:rPr kumimoji="1" lang="ja-JP" altLang="en-US" sz="2000" dirty="0"/>
              <a:t>貸出終了日時</a:t>
            </a:r>
            <a:r>
              <a:rPr kumimoji="1" lang="en-US" altLang="ja-JP" sz="2000" dirty="0"/>
              <a:t>】</a:t>
            </a:r>
            <a:br>
              <a:rPr kumimoji="1" lang="en-US" altLang="ja-JP" sz="2000" dirty="0"/>
            </a:br>
            <a:r>
              <a:rPr kumimoji="1" lang="en-US" altLang="ja-JP" sz="2000" dirty="0"/>
              <a:t>【</a:t>
            </a:r>
            <a:r>
              <a:rPr kumimoji="1" lang="ja-JP" altLang="en-US" sz="2000" dirty="0"/>
              <a:t>利用目的</a:t>
            </a:r>
            <a:r>
              <a:rPr kumimoji="1" lang="en-US" altLang="ja-JP" sz="2000" dirty="0"/>
              <a:t>】</a:t>
            </a:r>
            <a:br>
              <a:rPr kumimoji="1" lang="en-US" altLang="ja-JP" sz="2000" dirty="0"/>
            </a:br>
            <a:r>
              <a:rPr kumimoji="1" lang="en-US" altLang="ja-JP" sz="2000" dirty="0"/>
              <a:t>※</a:t>
            </a:r>
            <a:r>
              <a:rPr kumimoji="1" lang="ja-JP" altLang="en-US" sz="2000" dirty="0"/>
              <a:t>表示内容は動的コンテンツから検索して追加</a:t>
            </a:r>
            <a:endParaRPr kumimoji="1" lang="en-US" altLang="ja-JP" sz="2000" dirty="0"/>
          </a:p>
          <a:p>
            <a:pPr marL="457200" indent="-457200" algn="l">
              <a:spcAft>
                <a:spcPts val="600"/>
              </a:spcAft>
              <a:buFont typeface="+mj-lt"/>
              <a:buAutoNum type="arabicPeriod"/>
            </a:pPr>
            <a:r>
              <a:rPr kumimoji="1" lang="ja-JP" altLang="en-US" sz="2000" dirty="0"/>
              <a:t>上記設定が終わりましたらフローを「保存」します</a:t>
            </a:r>
            <a:endParaRPr kumimoji="1" lang="en-US" altLang="ja-JP" sz="2000" dirty="0"/>
          </a:p>
        </p:txBody>
      </p:sp>
      <p:pic>
        <p:nvPicPr>
          <p:cNvPr id="6" name="図 5">
            <a:extLst>
              <a:ext uri="{FF2B5EF4-FFF2-40B4-BE49-F238E27FC236}">
                <a16:creationId xmlns:a16="http://schemas.microsoft.com/office/drawing/2014/main" id="{F7D3E4F8-7226-45BE-91B8-97333D91659B}"/>
              </a:ext>
            </a:extLst>
          </p:cNvPr>
          <p:cNvPicPr>
            <a:picLocks noChangeAspect="1"/>
          </p:cNvPicPr>
          <p:nvPr/>
        </p:nvPicPr>
        <p:blipFill>
          <a:blip r:embed="rId2"/>
          <a:stretch>
            <a:fillRect/>
          </a:stretch>
        </p:blipFill>
        <p:spPr>
          <a:xfrm>
            <a:off x="5761564" y="615281"/>
            <a:ext cx="2987852" cy="2564007"/>
          </a:xfrm>
          <a:prstGeom prst="rect">
            <a:avLst/>
          </a:prstGeom>
        </p:spPr>
      </p:pic>
      <p:pic>
        <p:nvPicPr>
          <p:cNvPr id="8" name="図 7">
            <a:extLst>
              <a:ext uri="{FF2B5EF4-FFF2-40B4-BE49-F238E27FC236}">
                <a16:creationId xmlns:a16="http://schemas.microsoft.com/office/drawing/2014/main" id="{1C2E302E-1001-4E7E-80CE-4D826C564717}"/>
              </a:ext>
            </a:extLst>
          </p:cNvPr>
          <p:cNvPicPr>
            <a:picLocks noChangeAspect="1"/>
          </p:cNvPicPr>
          <p:nvPr/>
        </p:nvPicPr>
        <p:blipFill>
          <a:blip r:embed="rId3"/>
          <a:stretch>
            <a:fillRect/>
          </a:stretch>
        </p:blipFill>
        <p:spPr>
          <a:xfrm>
            <a:off x="5761564" y="3358222"/>
            <a:ext cx="5022977" cy="3438627"/>
          </a:xfrm>
          <a:prstGeom prst="rect">
            <a:avLst/>
          </a:prstGeom>
        </p:spPr>
      </p:pic>
    </p:spTree>
    <p:extLst>
      <p:ext uri="{BB962C8B-B14F-4D97-AF65-F5344CB8AC3E}">
        <p14:creationId xmlns:p14="http://schemas.microsoft.com/office/powerpoint/2010/main" val="28517043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F3047-34C0-4E83-A7CC-FDE9F15837DA}"/>
              </a:ext>
            </a:extLst>
          </p:cNvPr>
          <p:cNvSpPr>
            <a:spLocks noGrp="1"/>
          </p:cNvSpPr>
          <p:nvPr>
            <p:ph type="title"/>
          </p:nvPr>
        </p:nvSpPr>
        <p:spPr>
          <a:xfrm>
            <a:off x="586740" y="128597"/>
            <a:ext cx="11018520" cy="553998"/>
          </a:xfrm>
        </p:spPr>
        <p:txBody>
          <a:bodyPr/>
          <a:lstStyle/>
          <a:p>
            <a:r>
              <a:rPr kumimoji="1" lang="ja-JP" altLang="en-US" dirty="0"/>
              <a:t>動作テスト</a:t>
            </a:r>
          </a:p>
        </p:txBody>
      </p:sp>
      <p:sp>
        <p:nvSpPr>
          <p:cNvPr id="3" name="テキスト プレースホルダー 2">
            <a:extLst>
              <a:ext uri="{FF2B5EF4-FFF2-40B4-BE49-F238E27FC236}">
                <a16:creationId xmlns:a16="http://schemas.microsoft.com/office/drawing/2014/main" id="{CABC25F2-6F46-4785-B4C7-D4C8A0799E60}"/>
              </a:ext>
            </a:extLst>
          </p:cNvPr>
          <p:cNvSpPr txBox="1">
            <a:spLocks/>
          </p:cNvSpPr>
          <p:nvPr/>
        </p:nvSpPr>
        <p:spPr>
          <a:xfrm>
            <a:off x="292632" y="695715"/>
            <a:ext cx="12352247" cy="263596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marL="457200" indent="-457200">
              <a:buFont typeface="+mj-lt"/>
              <a:buAutoNum type="arabicPeriod"/>
            </a:pPr>
            <a:r>
              <a:rPr lang="ja-JP" altLang="en-US" sz="2000" dirty="0"/>
              <a:t>　をクリック</a:t>
            </a:r>
            <a:endParaRPr lang="en-US" altLang="ja-JP" sz="2000" dirty="0"/>
          </a:p>
          <a:p>
            <a:pPr marL="457200" indent="-457200">
              <a:buFont typeface="+mj-lt"/>
              <a:buAutoNum type="arabicPeriod"/>
            </a:pPr>
            <a:r>
              <a:rPr lang="en-US" altLang="ja-JP" sz="2000" dirty="0"/>
              <a:t>[</a:t>
            </a:r>
            <a:r>
              <a:rPr lang="ja-JP" altLang="en-US" sz="2000" dirty="0"/>
              <a:t>利用予約</a:t>
            </a:r>
            <a:r>
              <a:rPr lang="en-US" altLang="ja-JP" sz="2000" dirty="0"/>
              <a:t>]</a:t>
            </a:r>
            <a:r>
              <a:rPr lang="ja-JP" altLang="en-US" sz="2000" dirty="0"/>
              <a:t>ボタンをクリック</a:t>
            </a:r>
            <a:endParaRPr lang="en-US" altLang="ja-JP" sz="2000" dirty="0"/>
          </a:p>
          <a:p>
            <a:pPr marL="457200" indent="-457200">
              <a:buFont typeface="+mj-lt"/>
              <a:buAutoNum type="arabicPeriod"/>
            </a:pPr>
            <a:r>
              <a:rPr lang="ja-JP" altLang="en-US" sz="2000" dirty="0"/>
              <a:t>任意の機材をクリック</a:t>
            </a:r>
            <a:endParaRPr lang="en-US" altLang="ja-JP" sz="2000" dirty="0"/>
          </a:p>
          <a:p>
            <a:pPr marL="457200" indent="-457200">
              <a:buFont typeface="+mj-lt"/>
              <a:buAutoNum type="arabicPeriod"/>
            </a:pPr>
            <a:r>
              <a:rPr lang="ja-JP" altLang="en-US" sz="2000" dirty="0"/>
              <a:t>機材詳細情報画面の利用予約ボタンをクリック</a:t>
            </a:r>
            <a:endParaRPr lang="en-US" altLang="ja-JP" sz="2000" dirty="0"/>
          </a:p>
          <a:p>
            <a:pPr marL="457200" indent="-457200">
              <a:buFont typeface="+mj-lt"/>
              <a:buAutoNum type="arabicPeriod"/>
            </a:pPr>
            <a:r>
              <a:rPr lang="ja-JP" altLang="en-US" sz="2000" dirty="0"/>
              <a:t>「貸出開始日時」と「貸出終了日時」と利用目的を入力し、</a:t>
            </a:r>
            <a:r>
              <a:rPr lang="en-US" altLang="ja-JP" sz="2000" dirty="0"/>
              <a:t>[</a:t>
            </a:r>
            <a:r>
              <a:rPr lang="ja-JP" altLang="en-US" sz="2000" dirty="0"/>
              <a:t>予約</a:t>
            </a:r>
            <a:r>
              <a:rPr lang="en-US" altLang="ja-JP" sz="2000" dirty="0"/>
              <a:t>]</a:t>
            </a:r>
            <a:r>
              <a:rPr lang="ja-JP" altLang="en-US" sz="2000" dirty="0"/>
              <a:t>をクリック</a:t>
            </a:r>
            <a:endParaRPr lang="en-US" altLang="ja-JP" sz="2000" dirty="0"/>
          </a:p>
          <a:p>
            <a:pPr marL="457200" indent="-457200">
              <a:buFont typeface="+mj-lt"/>
              <a:buAutoNum type="arabicPeriod"/>
            </a:pPr>
            <a:r>
              <a:rPr lang="ja-JP" altLang="en-US" sz="2000" dirty="0"/>
              <a:t>処理が完了となり、</a:t>
            </a:r>
            <a:r>
              <a:rPr lang="en-US" altLang="ja-JP" sz="2000" dirty="0"/>
              <a:t>TOP</a:t>
            </a:r>
            <a:r>
              <a:rPr lang="ja-JP" altLang="en-US" sz="2000" dirty="0"/>
              <a:t>ボタンをクリックしてトップ画面に遷移</a:t>
            </a:r>
            <a:endParaRPr lang="en-US" altLang="ja-JP" sz="1800" dirty="0"/>
          </a:p>
          <a:p>
            <a:pPr marL="457200" indent="-457200">
              <a:buFont typeface="+mj-lt"/>
              <a:buAutoNum type="arabicPeriod"/>
            </a:pPr>
            <a:r>
              <a:rPr lang="ja-JP" altLang="en-US" sz="1800" dirty="0"/>
              <a:t>自身のメールボックスにメールが届いていることを確認</a:t>
            </a:r>
            <a:endParaRPr lang="en-US" altLang="ja-JP" sz="2000" dirty="0"/>
          </a:p>
        </p:txBody>
      </p:sp>
      <p:pic>
        <p:nvPicPr>
          <p:cNvPr id="4" name="図 3">
            <a:extLst>
              <a:ext uri="{FF2B5EF4-FFF2-40B4-BE49-F238E27FC236}">
                <a16:creationId xmlns:a16="http://schemas.microsoft.com/office/drawing/2014/main" id="{AE2F7748-2EB4-4A20-9BFC-5FA69C358CB9}"/>
              </a:ext>
            </a:extLst>
          </p:cNvPr>
          <p:cNvPicPr>
            <a:picLocks noChangeAspect="1"/>
          </p:cNvPicPr>
          <p:nvPr/>
        </p:nvPicPr>
        <p:blipFill>
          <a:blip r:embed="rId2"/>
          <a:stretch>
            <a:fillRect/>
          </a:stretch>
        </p:blipFill>
        <p:spPr>
          <a:xfrm>
            <a:off x="689053" y="744418"/>
            <a:ext cx="351387" cy="253973"/>
          </a:xfrm>
          <a:prstGeom prst="rect">
            <a:avLst/>
          </a:prstGeom>
        </p:spPr>
      </p:pic>
      <p:pic>
        <p:nvPicPr>
          <p:cNvPr id="6" name="図 5">
            <a:extLst>
              <a:ext uri="{FF2B5EF4-FFF2-40B4-BE49-F238E27FC236}">
                <a16:creationId xmlns:a16="http://schemas.microsoft.com/office/drawing/2014/main" id="{6375F15F-3A7C-495A-AEA1-23D7F91531DE}"/>
              </a:ext>
            </a:extLst>
          </p:cNvPr>
          <p:cNvPicPr>
            <a:picLocks noChangeAspect="1"/>
          </p:cNvPicPr>
          <p:nvPr/>
        </p:nvPicPr>
        <p:blipFill>
          <a:blip r:embed="rId3"/>
          <a:stretch>
            <a:fillRect/>
          </a:stretch>
        </p:blipFill>
        <p:spPr>
          <a:xfrm>
            <a:off x="26787" y="3526320"/>
            <a:ext cx="1730295" cy="2413915"/>
          </a:xfrm>
          <a:prstGeom prst="rect">
            <a:avLst/>
          </a:prstGeom>
          <a:ln>
            <a:solidFill>
              <a:schemeClr val="tx1"/>
            </a:solidFill>
          </a:ln>
        </p:spPr>
      </p:pic>
      <p:pic>
        <p:nvPicPr>
          <p:cNvPr id="10" name="図 9">
            <a:extLst>
              <a:ext uri="{FF2B5EF4-FFF2-40B4-BE49-F238E27FC236}">
                <a16:creationId xmlns:a16="http://schemas.microsoft.com/office/drawing/2014/main" id="{3857522D-B6D9-40E7-A727-4FD0C2E65218}"/>
              </a:ext>
            </a:extLst>
          </p:cNvPr>
          <p:cNvPicPr>
            <a:picLocks noChangeAspect="1"/>
          </p:cNvPicPr>
          <p:nvPr/>
        </p:nvPicPr>
        <p:blipFill>
          <a:blip r:embed="rId4"/>
          <a:stretch>
            <a:fillRect/>
          </a:stretch>
        </p:blipFill>
        <p:spPr>
          <a:xfrm>
            <a:off x="2071827" y="3514362"/>
            <a:ext cx="1371657" cy="2425873"/>
          </a:xfrm>
          <a:prstGeom prst="rect">
            <a:avLst/>
          </a:prstGeom>
          <a:ln>
            <a:solidFill>
              <a:schemeClr val="tx1"/>
            </a:solidFill>
          </a:ln>
        </p:spPr>
      </p:pic>
      <p:pic>
        <p:nvPicPr>
          <p:cNvPr id="14" name="図 13">
            <a:extLst>
              <a:ext uri="{FF2B5EF4-FFF2-40B4-BE49-F238E27FC236}">
                <a16:creationId xmlns:a16="http://schemas.microsoft.com/office/drawing/2014/main" id="{9AD3ABBD-66F7-4D0D-AF96-A71375D31EDF}"/>
              </a:ext>
            </a:extLst>
          </p:cNvPr>
          <p:cNvPicPr>
            <a:picLocks noChangeAspect="1"/>
          </p:cNvPicPr>
          <p:nvPr/>
        </p:nvPicPr>
        <p:blipFill>
          <a:blip r:embed="rId5"/>
          <a:stretch>
            <a:fillRect/>
          </a:stretch>
        </p:blipFill>
        <p:spPr>
          <a:xfrm>
            <a:off x="3758230" y="3562213"/>
            <a:ext cx="1336786" cy="2425873"/>
          </a:xfrm>
          <a:prstGeom prst="rect">
            <a:avLst/>
          </a:prstGeom>
          <a:solidFill>
            <a:schemeClr val="tx2"/>
          </a:solidFill>
          <a:ln>
            <a:solidFill>
              <a:schemeClr val="tx1"/>
            </a:solidFill>
          </a:ln>
        </p:spPr>
      </p:pic>
      <p:pic>
        <p:nvPicPr>
          <p:cNvPr id="17" name="図 16">
            <a:extLst>
              <a:ext uri="{FF2B5EF4-FFF2-40B4-BE49-F238E27FC236}">
                <a16:creationId xmlns:a16="http://schemas.microsoft.com/office/drawing/2014/main" id="{419D85B3-C62D-4C67-8252-96564CFF8642}"/>
              </a:ext>
            </a:extLst>
          </p:cNvPr>
          <p:cNvPicPr>
            <a:picLocks noChangeAspect="1"/>
          </p:cNvPicPr>
          <p:nvPr/>
        </p:nvPicPr>
        <p:blipFill>
          <a:blip r:embed="rId6"/>
          <a:stretch>
            <a:fillRect/>
          </a:stretch>
        </p:blipFill>
        <p:spPr>
          <a:xfrm>
            <a:off x="7260052" y="3514363"/>
            <a:ext cx="1473518" cy="2473724"/>
          </a:xfrm>
          <a:prstGeom prst="rect">
            <a:avLst/>
          </a:prstGeom>
          <a:solidFill>
            <a:schemeClr val="tx2"/>
          </a:solidFill>
          <a:ln>
            <a:solidFill>
              <a:schemeClr val="tx1"/>
            </a:solidFill>
          </a:ln>
        </p:spPr>
      </p:pic>
      <p:pic>
        <p:nvPicPr>
          <p:cNvPr id="20" name="図 19">
            <a:extLst>
              <a:ext uri="{FF2B5EF4-FFF2-40B4-BE49-F238E27FC236}">
                <a16:creationId xmlns:a16="http://schemas.microsoft.com/office/drawing/2014/main" id="{771182F7-702A-45FA-B8C4-2B649F7C5B44}"/>
              </a:ext>
            </a:extLst>
          </p:cNvPr>
          <p:cNvPicPr>
            <a:picLocks noChangeAspect="1"/>
          </p:cNvPicPr>
          <p:nvPr/>
        </p:nvPicPr>
        <p:blipFill>
          <a:blip r:embed="rId7"/>
          <a:stretch>
            <a:fillRect/>
          </a:stretch>
        </p:blipFill>
        <p:spPr>
          <a:xfrm>
            <a:off x="5495512" y="3562213"/>
            <a:ext cx="1364043" cy="2425873"/>
          </a:xfrm>
          <a:prstGeom prst="rect">
            <a:avLst/>
          </a:prstGeom>
          <a:solidFill>
            <a:schemeClr val="tx2"/>
          </a:solidFill>
          <a:ln>
            <a:solidFill>
              <a:schemeClr val="tx1"/>
            </a:solidFill>
          </a:ln>
        </p:spPr>
      </p:pic>
      <p:pic>
        <p:nvPicPr>
          <p:cNvPr id="22" name="図 21">
            <a:extLst>
              <a:ext uri="{FF2B5EF4-FFF2-40B4-BE49-F238E27FC236}">
                <a16:creationId xmlns:a16="http://schemas.microsoft.com/office/drawing/2014/main" id="{99DF3ADB-5490-4050-9A86-90AAE89FCA08}"/>
              </a:ext>
            </a:extLst>
          </p:cNvPr>
          <p:cNvPicPr>
            <a:picLocks noChangeAspect="1"/>
          </p:cNvPicPr>
          <p:nvPr/>
        </p:nvPicPr>
        <p:blipFill>
          <a:blip r:embed="rId8"/>
          <a:stretch>
            <a:fillRect/>
          </a:stretch>
        </p:blipFill>
        <p:spPr>
          <a:xfrm>
            <a:off x="9201773" y="3429000"/>
            <a:ext cx="2429401" cy="2636061"/>
          </a:xfrm>
          <a:prstGeom prst="rect">
            <a:avLst/>
          </a:prstGeom>
          <a:ln>
            <a:solidFill>
              <a:schemeClr val="tx1"/>
            </a:solidFill>
          </a:ln>
        </p:spPr>
      </p:pic>
    </p:spTree>
    <p:extLst>
      <p:ext uri="{BB962C8B-B14F-4D97-AF65-F5344CB8AC3E}">
        <p14:creationId xmlns:p14="http://schemas.microsoft.com/office/powerpoint/2010/main" val="113138900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アプリの発行</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69277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右上の</a:t>
            </a:r>
            <a:r>
              <a:rPr kumimoji="1" lang="en-US" altLang="ja-JP" sz="2000" dirty="0"/>
              <a:t>[×]</a:t>
            </a:r>
            <a:r>
              <a:rPr kumimoji="1" lang="ja-JP" altLang="en-US" sz="2000" dirty="0"/>
              <a:t>をクリックし、アプリのプレビューを終了</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ファイル</a:t>
            </a:r>
            <a:r>
              <a:rPr kumimoji="1" lang="en-US" altLang="ja-JP" sz="2000" dirty="0"/>
              <a:t>] &gt; [</a:t>
            </a:r>
            <a:r>
              <a:rPr kumimoji="1" lang="ja-JP" altLang="en-US" sz="2000" dirty="0"/>
              <a:t>保存</a:t>
            </a:r>
            <a:r>
              <a:rPr kumimoji="1" lang="en-US" altLang="ja-JP" sz="2000" dirty="0"/>
              <a:t>]</a:t>
            </a:r>
            <a:r>
              <a:rPr kumimoji="1" lang="ja-JP" altLang="en-US" sz="2000" dirty="0"/>
              <a:t> をクリック</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公開</a:t>
            </a:r>
            <a:r>
              <a:rPr kumimoji="1" lang="en-US" altLang="ja-JP" sz="2000" dirty="0"/>
              <a:t>] &gt; [</a:t>
            </a:r>
            <a:r>
              <a:rPr kumimoji="1" lang="ja-JP" altLang="en-US" sz="2000" dirty="0"/>
              <a:t>このバージョンの公開</a:t>
            </a:r>
            <a:r>
              <a:rPr kumimoji="1" lang="en-US" altLang="ja-JP" sz="2000" dirty="0"/>
              <a:t>]</a:t>
            </a:r>
            <a:r>
              <a:rPr kumimoji="1" lang="ja-JP" altLang="en-US" sz="2000" dirty="0"/>
              <a:t>をクリック</a:t>
            </a:r>
            <a:endParaRPr kumimoji="1" lang="en-US" altLang="ja-JP" sz="2000" dirty="0"/>
          </a:p>
        </p:txBody>
      </p:sp>
      <p:pic>
        <p:nvPicPr>
          <p:cNvPr id="6" name="図 5">
            <a:extLst>
              <a:ext uri="{FF2B5EF4-FFF2-40B4-BE49-F238E27FC236}">
                <a16:creationId xmlns:a16="http://schemas.microsoft.com/office/drawing/2014/main" id="{8ED7D722-E55D-4D94-AEC3-ACA80497661B}"/>
              </a:ext>
            </a:extLst>
          </p:cNvPr>
          <p:cNvPicPr>
            <a:picLocks noChangeAspect="1"/>
          </p:cNvPicPr>
          <p:nvPr/>
        </p:nvPicPr>
        <p:blipFill>
          <a:blip r:embed="rId2"/>
          <a:stretch>
            <a:fillRect/>
          </a:stretch>
        </p:blipFill>
        <p:spPr>
          <a:xfrm>
            <a:off x="6402868" y="720344"/>
            <a:ext cx="5789131" cy="2572304"/>
          </a:xfrm>
          <a:prstGeom prst="rect">
            <a:avLst/>
          </a:prstGeom>
        </p:spPr>
      </p:pic>
      <p:pic>
        <p:nvPicPr>
          <p:cNvPr id="9" name="図 8">
            <a:extLst>
              <a:ext uri="{FF2B5EF4-FFF2-40B4-BE49-F238E27FC236}">
                <a16:creationId xmlns:a16="http://schemas.microsoft.com/office/drawing/2014/main" id="{480C7D55-CCFD-4489-9865-4F6F1AC6D1FA}"/>
              </a:ext>
            </a:extLst>
          </p:cNvPr>
          <p:cNvPicPr>
            <a:picLocks noChangeAspect="1"/>
          </p:cNvPicPr>
          <p:nvPr/>
        </p:nvPicPr>
        <p:blipFill>
          <a:blip r:embed="rId3"/>
          <a:stretch>
            <a:fillRect/>
          </a:stretch>
        </p:blipFill>
        <p:spPr>
          <a:xfrm>
            <a:off x="6402868" y="3567192"/>
            <a:ext cx="5789132" cy="2607039"/>
          </a:xfrm>
          <a:prstGeom prst="rect">
            <a:avLst/>
          </a:prstGeom>
        </p:spPr>
      </p:pic>
      <p:sp>
        <p:nvSpPr>
          <p:cNvPr id="10" name="テキスト ボックス 9">
            <a:extLst>
              <a:ext uri="{FF2B5EF4-FFF2-40B4-BE49-F238E27FC236}">
                <a16:creationId xmlns:a16="http://schemas.microsoft.com/office/drawing/2014/main" id="{4BB87ECD-4D93-4108-83FE-318AE37B96B7}"/>
              </a:ext>
            </a:extLst>
          </p:cNvPr>
          <p:cNvSpPr txBox="1"/>
          <p:nvPr/>
        </p:nvSpPr>
        <p:spPr>
          <a:xfrm>
            <a:off x="588263" y="4081494"/>
            <a:ext cx="4819413" cy="923330"/>
          </a:xfrm>
          <a:prstGeom prst="rect">
            <a:avLst/>
          </a:prstGeom>
          <a:noFill/>
        </p:spPr>
        <p:txBody>
          <a:bodyPr wrap="square" lIns="0" tIns="0" rIns="0" bIns="0" rtlCol="0">
            <a:spAutoFit/>
          </a:bodyPr>
          <a:lstStyle/>
          <a:p>
            <a:pPr algn="l"/>
            <a:r>
              <a:rPr kumimoji="1" lang="ja-JP" altLang="en-US" sz="2000" dirty="0"/>
              <a:t>ブラウザでの実行、もしくはスマートフォンに</a:t>
            </a:r>
            <a:br>
              <a:rPr kumimoji="1" lang="en-US" altLang="ja-JP" sz="2000" dirty="0"/>
            </a:br>
            <a:r>
              <a:rPr kumimoji="1" lang="en-US" altLang="ja-JP" sz="2000" dirty="0"/>
              <a:t>Power Apps</a:t>
            </a:r>
            <a:r>
              <a:rPr kumimoji="1" lang="ja-JP" altLang="en-US" sz="2000" dirty="0"/>
              <a:t>アプリをインストールし、ログインすることで実際に動かす事が可能です</a:t>
            </a:r>
          </a:p>
        </p:txBody>
      </p:sp>
    </p:spTree>
    <p:extLst>
      <p:ext uri="{BB962C8B-B14F-4D97-AF65-F5344CB8AC3E}">
        <p14:creationId xmlns:p14="http://schemas.microsoft.com/office/powerpoint/2010/main" val="4116926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休憩</a:t>
            </a:r>
            <a:r>
              <a:rPr kumimoji="1" lang="en-US" altLang="ja-JP"/>
              <a:t>Time</a:t>
            </a:r>
            <a:endParaRPr kumimoji="1" lang="ja-JP" altLang="en-US" dirty="0"/>
          </a:p>
        </p:txBody>
      </p:sp>
    </p:spTree>
    <p:extLst>
      <p:ext uri="{BB962C8B-B14F-4D97-AF65-F5344CB8AC3E}">
        <p14:creationId xmlns:p14="http://schemas.microsoft.com/office/powerpoint/2010/main" val="265461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2537210"/>
            <a:ext cx="9144000" cy="997196"/>
          </a:xfrm>
        </p:spPr>
        <p:txBody>
          <a:bodyPr/>
          <a:lstStyle/>
          <a:p>
            <a:r>
              <a:rPr kumimoji="1" lang="en-US" altLang="ja-JP" dirty="0"/>
              <a:t>Extra Contents</a:t>
            </a:r>
            <a:br>
              <a:rPr kumimoji="1" lang="en-US" altLang="ja-JP" dirty="0"/>
            </a:br>
            <a:r>
              <a:rPr kumimoji="1" lang="ja-JP" altLang="en-US" dirty="0"/>
              <a:t>返却機能の作成</a:t>
            </a:r>
          </a:p>
        </p:txBody>
      </p:sp>
    </p:spTree>
    <p:extLst>
      <p:ext uri="{BB962C8B-B14F-4D97-AF65-F5344CB8AC3E}">
        <p14:creationId xmlns:p14="http://schemas.microsoft.com/office/powerpoint/2010/main" val="118806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返却画面の作成</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9681392" cy="223138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ホーム</a:t>
            </a:r>
            <a:r>
              <a:rPr kumimoji="1" lang="en-US" altLang="ja-JP" sz="2000" dirty="0"/>
              <a:t>] &gt; [</a:t>
            </a:r>
            <a:r>
              <a:rPr kumimoji="1" lang="ja-JP" altLang="en-US" sz="2000" dirty="0"/>
              <a:t>新しい画面</a:t>
            </a:r>
            <a:r>
              <a:rPr kumimoji="1" lang="en-US" altLang="ja-JP" sz="2000" dirty="0"/>
              <a:t>] &gt; [</a:t>
            </a:r>
            <a:r>
              <a:rPr kumimoji="1" lang="ja-JP" altLang="en-US" sz="2000" dirty="0"/>
              <a:t>リスト</a:t>
            </a:r>
            <a:r>
              <a:rPr kumimoji="1" lang="en-US" altLang="ja-JP" sz="2000" dirty="0"/>
              <a:t>]</a:t>
            </a:r>
            <a:r>
              <a:rPr kumimoji="1" lang="ja-JP" altLang="en-US" sz="2000" dirty="0"/>
              <a:t>を選択</a:t>
            </a:r>
            <a:endParaRPr kumimoji="1" lang="en-US" altLang="ja-JP" sz="2000" dirty="0"/>
          </a:p>
          <a:p>
            <a:pPr marL="457200" indent="-457200" algn="l">
              <a:spcAft>
                <a:spcPts val="600"/>
              </a:spcAft>
              <a:buFont typeface="+mj-lt"/>
              <a:buAutoNum type="arabicPeriod"/>
            </a:pPr>
            <a:r>
              <a:rPr kumimoji="1" lang="ja-JP" altLang="en-US" sz="2000" dirty="0"/>
              <a:t>挿入されたスクリーンの</a:t>
            </a:r>
            <a:r>
              <a:rPr kumimoji="1" lang="en-US" altLang="ja-JP" sz="2000" dirty="0"/>
              <a:t>[</a:t>
            </a:r>
            <a:r>
              <a:rPr kumimoji="1" lang="ja-JP" altLang="en-US" sz="2000" dirty="0"/>
              <a:t>・・・</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名前の変更</a:t>
            </a:r>
            <a:r>
              <a:rPr kumimoji="1" lang="en-US" altLang="ja-JP" sz="2000" dirty="0"/>
              <a:t>]</a:t>
            </a:r>
            <a:r>
              <a:rPr kumimoji="1" lang="ja-JP" altLang="en-US" sz="2000" dirty="0"/>
              <a:t>をクリックし、スクリーン名を「</a:t>
            </a:r>
            <a:r>
              <a:rPr kumimoji="1" lang="en-US" altLang="ja-JP" sz="2000" dirty="0" err="1"/>
              <a:t>ReturnAssetsList</a:t>
            </a:r>
            <a:r>
              <a:rPr kumimoji="1" lang="ja-JP" altLang="en-US" sz="2000" dirty="0"/>
              <a:t>」に変更</a:t>
            </a:r>
            <a:endParaRPr kumimoji="1" lang="en-US" altLang="ja-JP" sz="2000" dirty="0"/>
          </a:p>
          <a:p>
            <a:pPr marL="457200" indent="-457200" algn="l">
              <a:spcAft>
                <a:spcPts val="600"/>
              </a:spcAft>
              <a:buFont typeface="+mj-lt"/>
              <a:buAutoNum type="arabicPeriod"/>
            </a:pPr>
            <a:r>
              <a:rPr kumimoji="1" lang="ja-JP" altLang="en-US" sz="2000" dirty="0"/>
              <a:t>画面のタイトルを「利用中機材一覧」に変更</a:t>
            </a:r>
            <a:endParaRPr kumimoji="1" lang="en-US" altLang="ja-JP" sz="2000" dirty="0"/>
          </a:p>
          <a:p>
            <a:pPr marL="457200" indent="-457200" algn="l">
              <a:spcAft>
                <a:spcPts val="600"/>
              </a:spcAft>
              <a:buFont typeface="+mj-lt"/>
              <a:buAutoNum type="arabicPeriod"/>
            </a:pPr>
            <a:r>
              <a:rPr kumimoji="1" lang="ja-JP" altLang="en-US" sz="2000" dirty="0"/>
              <a:t>不要アイコン（ソート、プラスアイコン、矢印アイコン）を非表示</a:t>
            </a:r>
            <a:endParaRPr kumimoji="1" lang="en-US" altLang="ja-JP" sz="2000" dirty="0"/>
          </a:p>
          <a:p>
            <a:pPr marL="457200" indent="-457200" algn="l">
              <a:spcAft>
                <a:spcPts val="600"/>
              </a:spcAft>
              <a:buFont typeface="+mj-lt"/>
              <a:buAutoNum type="arabicPeriod"/>
            </a:pPr>
            <a:r>
              <a:rPr kumimoji="1" lang="en-US" altLang="ja-JP" sz="2000" dirty="0"/>
              <a:t>BrowseGallery2</a:t>
            </a:r>
            <a:r>
              <a:rPr kumimoji="1" lang="ja-JP" altLang="en-US" sz="2000" dirty="0"/>
              <a:t>のプロパティ「データソース」を「貸出予定」に指定</a:t>
            </a:r>
            <a:endParaRPr kumimoji="1" lang="en-US" altLang="ja-JP" sz="2000" dirty="0"/>
          </a:p>
        </p:txBody>
      </p:sp>
      <p:pic>
        <p:nvPicPr>
          <p:cNvPr id="5" name="図 4">
            <a:extLst>
              <a:ext uri="{FF2B5EF4-FFF2-40B4-BE49-F238E27FC236}">
                <a16:creationId xmlns:a16="http://schemas.microsoft.com/office/drawing/2014/main" id="{86D345B6-B965-47B4-8E9E-3399B8911036}"/>
              </a:ext>
            </a:extLst>
          </p:cNvPr>
          <p:cNvPicPr>
            <a:picLocks noChangeAspect="1"/>
          </p:cNvPicPr>
          <p:nvPr/>
        </p:nvPicPr>
        <p:blipFill>
          <a:blip r:embed="rId2"/>
          <a:stretch>
            <a:fillRect/>
          </a:stretch>
        </p:blipFill>
        <p:spPr>
          <a:xfrm>
            <a:off x="8020174" y="396551"/>
            <a:ext cx="3824014" cy="4661814"/>
          </a:xfrm>
          <a:prstGeom prst="rect">
            <a:avLst/>
          </a:prstGeom>
        </p:spPr>
      </p:pic>
      <p:pic>
        <p:nvPicPr>
          <p:cNvPr id="8" name="図 7">
            <a:extLst>
              <a:ext uri="{FF2B5EF4-FFF2-40B4-BE49-F238E27FC236}">
                <a16:creationId xmlns:a16="http://schemas.microsoft.com/office/drawing/2014/main" id="{F5D19C52-6D7B-4C7A-8602-3A44E12D2D0A}"/>
              </a:ext>
            </a:extLst>
          </p:cNvPr>
          <p:cNvPicPr>
            <a:picLocks noChangeAspect="1"/>
          </p:cNvPicPr>
          <p:nvPr/>
        </p:nvPicPr>
        <p:blipFill>
          <a:blip r:embed="rId3"/>
          <a:stretch>
            <a:fillRect/>
          </a:stretch>
        </p:blipFill>
        <p:spPr>
          <a:xfrm>
            <a:off x="588263" y="4438573"/>
            <a:ext cx="3504762" cy="1895238"/>
          </a:xfrm>
          <a:prstGeom prst="rect">
            <a:avLst/>
          </a:prstGeom>
        </p:spPr>
      </p:pic>
    </p:spTree>
    <p:extLst>
      <p:ext uri="{BB962C8B-B14F-4D97-AF65-F5344CB8AC3E}">
        <p14:creationId xmlns:p14="http://schemas.microsoft.com/office/powerpoint/2010/main" val="260680370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ギャラリーの表示項目を設定</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588263" y="973871"/>
            <a:ext cx="4960482" cy="577081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ツリービューより、</a:t>
            </a:r>
            <a:r>
              <a:rPr kumimoji="1" lang="en-US" altLang="ja-JP" sz="2000" dirty="0"/>
              <a:t>[BrowseGallery2] &gt; [Subtitle2]</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プロパティから</a:t>
            </a:r>
            <a:r>
              <a:rPr kumimoji="1" lang="en-US" altLang="ja-JP" sz="2000" dirty="0"/>
              <a:t>[Text]</a:t>
            </a:r>
            <a:r>
              <a:rPr kumimoji="1" lang="ja-JP" altLang="en-US" sz="2000" dirty="0"/>
              <a:t>を選択、数式バーに以下の関数を記述</a:t>
            </a:r>
            <a:br>
              <a:rPr kumimoji="1" lang="en-US" altLang="ja-JP" sz="2000" dirty="0"/>
            </a:br>
            <a:br>
              <a:rPr kumimoji="1" lang="en-US" altLang="ja-JP" sz="2000" dirty="0"/>
            </a:br>
            <a:endParaRPr kumimoji="1" lang="en-US" altLang="ja-JP" sz="2000" dirty="0"/>
          </a:p>
          <a:p>
            <a:pPr marL="457200" indent="-457200">
              <a:spcAft>
                <a:spcPts val="600"/>
              </a:spcAft>
              <a:buFont typeface="+mj-lt"/>
              <a:buAutoNum type="arabicPeriod"/>
            </a:pPr>
            <a:r>
              <a:rPr kumimoji="1" lang="ja-JP" altLang="en-US" sz="2000" dirty="0"/>
              <a:t>ツリービューより、</a:t>
            </a:r>
            <a:r>
              <a:rPr kumimoji="1" lang="en-US" altLang="ja-JP" sz="2000" dirty="0"/>
              <a:t>[BrowseGallery2] &gt; [Title2]</a:t>
            </a:r>
            <a:r>
              <a:rPr kumimoji="1" lang="ja-JP" altLang="en-US" sz="2000" dirty="0"/>
              <a:t>をクリック</a:t>
            </a:r>
            <a:endParaRPr kumimoji="1" lang="en-US" altLang="ja-JP" sz="2000" dirty="0"/>
          </a:p>
          <a:p>
            <a:pPr marL="457200" indent="-457200">
              <a:spcAft>
                <a:spcPts val="600"/>
              </a:spcAft>
              <a:buFont typeface="+mj-lt"/>
              <a:buAutoNum type="arabicPeriod"/>
            </a:pPr>
            <a:r>
              <a:rPr kumimoji="1" lang="ja-JP" altLang="en-US" sz="2000" dirty="0"/>
              <a:t>プロパティから</a:t>
            </a:r>
            <a:r>
              <a:rPr kumimoji="1" lang="en-US" altLang="ja-JP" sz="2000" dirty="0"/>
              <a:t>[Text]</a:t>
            </a:r>
            <a:r>
              <a:rPr kumimoji="1" lang="ja-JP" altLang="en-US" sz="2000" dirty="0"/>
              <a:t>を選択、数式バーに以下の関数を記述</a:t>
            </a:r>
            <a:br>
              <a:rPr kumimoji="1" lang="en-US" altLang="ja-JP" sz="2000" dirty="0"/>
            </a:br>
            <a:endParaRPr kumimoji="1" lang="en-US" altLang="ja-JP" sz="2000" dirty="0"/>
          </a:p>
          <a:p>
            <a:pPr marL="457200" indent="-457200">
              <a:spcAft>
                <a:spcPts val="600"/>
              </a:spcAft>
              <a:buFont typeface="+mj-lt"/>
              <a:buAutoNum type="arabicPeriod"/>
            </a:pPr>
            <a:r>
              <a:rPr kumimoji="1" lang="ja-JP" altLang="en-US" sz="2000" dirty="0"/>
              <a:t>ツリービューより、</a:t>
            </a:r>
            <a:r>
              <a:rPr kumimoji="1" lang="en-US" altLang="ja-JP" sz="2000" dirty="0"/>
              <a:t>[BrowseGallery2] &gt; [Image2]</a:t>
            </a:r>
            <a:r>
              <a:rPr kumimoji="1" lang="ja-JP" altLang="en-US" sz="2000" dirty="0"/>
              <a:t>をクリック</a:t>
            </a:r>
            <a:endParaRPr kumimoji="1" lang="en-US" altLang="ja-JP" sz="2000" dirty="0"/>
          </a:p>
          <a:p>
            <a:pPr marL="457200" indent="-457200">
              <a:spcAft>
                <a:spcPts val="600"/>
              </a:spcAft>
              <a:buFont typeface="+mj-lt"/>
              <a:buAutoNum type="arabicPeriod"/>
            </a:pPr>
            <a:r>
              <a:rPr kumimoji="1" lang="ja-JP" altLang="en-US" sz="2000" dirty="0"/>
              <a:t>プロパティから</a:t>
            </a:r>
            <a:r>
              <a:rPr kumimoji="1" lang="en-US" altLang="ja-JP" sz="2000" dirty="0"/>
              <a:t>[Text]</a:t>
            </a:r>
            <a:r>
              <a:rPr kumimoji="1" lang="ja-JP" altLang="en-US" sz="2000" dirty="0"/>
              <a:t>を選択、数式バーに以下の関数を記述</a:t>
            </a:r>
          </a:p>
          <a:p>
            <a:pPr marL="457200" indent="-457200">
              <a:spcAft>
                <a:spcPts val="600"/>
              </a:spcAft>
              <a:buFont typeface="+mj-lt"/>
              <a:buAutoNum type="arabicPeriod"/>
            </a:pPr>
            <a:endParaRPr kumimoji="1" lang="en-US" altLang="ja-JP" sz="2000" dirty="0"/>
          </a:p>
          <a:p>
            <a:pPr marL="457200" indent="-457200" algn="l">
              <a:spcAft>
                <a:spcPts val="600"/>
              </a:spcAft>
              <a:buFont typeface="+mj-lt"/>
              <a:buAutoNum type="arabicPeriod"/>
            </a:pPr>
            <a:endParaRPr kumimoji="1" lang="en-US" altLang="ja-JP" sz="2000" dirty="0"/>
          </a:p>
        </p:txBody>
      </p:sp>
      <p:sp>
        <p:nvSpPr>
          <p:cNvPr id="7" name="正方形/長方形 6">
            <a:extLst>
              <a:ext uri="{FF2B5EF4-FFF2-40B4-BE49-F238E27FC236}">
                <a16:creationId xmlns:a16="http://schemas.microsoft.com/office/drawing/2014/main" id="{1BB007A8-1E10-418B-A2D7-D47D30711FA9}"/>
              </a:ext>
            </a:extLst>
          </p:cNvPr>
          <p:cNvSpPr/>
          <p:nvPr/>
        </p:nvSpPr>
        <p:spPr bwMode="auto">
          <a:xfrm>
            <a:off x="464242" y="2294679"/>
            <a:ext cx="5359755" cy="34239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200" b="1" dirty="0">
                <a:latin typeface="Consolas" panose="020B0609020204030204" pitchFamily="49" charset="0"/>
              </a:rPr>
              <a:t>"</a:t>
            </a:r>
            <a:r>
              <a:rPr lang="ja-JP" altLang="en-US" sz="1200" b="1" dirty="0">
                <a:latin typeface="Consolas" panose="020B0609020204030204" pitchFamily="49" charset="0"/>
              </a:rPr>
              <a:t>返却予定日 </a:t>
            </a:r>
            <a:r>
              <a:rPr lang="en-US" altLang="ja-JP" sz="1200" b="1" dirty="0">
                <a:latin typeface="Consolas" panose="020B0609020204030204" pitchFamily="49" charset="0"/>
              </a:rPr>
              <a:t>" &amp;Text(</a:t>
            </a:r>
            <a:r>
              <a:rPr lang="en-US" altLang="ja-JP" sz="1200" b="1" dirty="0" err="1">
                <a:latin typeface="Consolas" panose="020B0609020204030204" pitchFamily="49" charset="0"/>
              </a:rPr>
              <a:t>ThisItem</a:t>
            </a:r>
            <a:r>
              <a:rPr lang="en-US" altLang="ja-JP" sz="1200" b="1" dirty="0">
                <a:latin typeface="Consolas" panose="020B0609020204030204" pitchFamily="49" charset="0"/>
              </a:rPr>
              <a:t>.</a:t>
            </a:r>
            <a:r>
              <a:rPr lang="ja-JP" altLang="en-US" sz="1200" b="1" dirty="0">
                <a:latin typeface="Consolas" panose="020B0609020204030204" pitchFamily="49" charset="0"/>
              </a:rPr>
              <a:t>貸出終了日時</a:t>
            </a:r>
            <a:r>
              <a:rPr lang="en-US" altLang="ja-JP" sz="1200" b="1" dirty="0">
                <a:latin typeface="Consolas" panose="020B0609020204030204" pitchFamily="49" charset="0"/>
              </a:rPr>
              <a:t>, "</a:t>
            </a:r>
            <a:r>
              <a:rPr lang="en-US" altLang="ja-JP" sz="1200" b="1" dirty="0" err="1">
                <a:latin typeface="Consolas" panose="020B0609020204030204" pitchFamily="49" charset="0"/>
              </a:rPr>
              <a:t>yyyy</a:t>
            </a:r>
            <a:r>
              <a:rPr lang="en-US" altLang="ja-JP" sz="1200" b="1" dirty="0">
                <a:latin typeface="Consolas" panose="020B0609020204030204" pitchFamily="49" charset="0"/>
              </a:rPr>
              <a:t>/m/dd h:mm")</a:t>
            </a:r>
          </a:p>
        </p:txBody>
      </p:sp>
      <p:sp>
        <p:nvSpPr>
          <p:cNvPr id="4" name="テキスト ボックス 3">
            <a:extLst>
              <a:ext uri="{FF2B5EF4-FFF2-40B4-BE49-F238E27FC236}">
                <a16:creationId xmlns:a16="http://schemas.microsoft.com/office/drawing/2014/main" id="{6EF59359-4524-42B6-BFD0-0D4C2D9E8317}"/>
              </a:ext>
            </a:extLst>
          </p:cNvPr>
          <p:cNvSpPr txBox="1"/>
          <p:nvPr/>
        </p:nvSpPr>
        <p:spPr>
          <a:xfrm>
            <a:off x="6567640" y="4262943"/>
            <a:ext cx="5359755" cy="2385268"/>
          </a:xfrm>
          <a:prstGeom prst="rect">
            <a:avLst/>
          </a:prstGeom>
          <a:solidFill>
            <a:schemeClr val="bg2"/>
          </a:solidFill>
        </p:spPr>
        <p:txBody>
          <a:bodyPr wrap="square" lIns="182880" tIns="146304" rIns="182880" bIns="146304" rtlCol="0">
            <a:spAutoFit/>
          </a:bodyPr>
          <a:lstStyle/>
          <a:p>
            <a:pPr>
              <a:lnSpc>
                <a:spcPct val="90000"/>
              </a:lnSpc>
              <a:spcAft>
                <a:spcPts val="600"/>
              </a:spcAft>
            </a:pPr>
            <a:r>
              <a:rPr kumimoji="1" lang="en-US" altLang="ja-JP" sz="1400" b="1" dirty="0">
                <a:gradFill>
                  <a:gsLst>
                    <a:gs pos="2917">
                      <a:schemeClr val="tx1"/>
                    </a:gs>
                    <a:gs pos="30000">
                      <a:schemeClr val="tx1"/>
                    </a:gs>
                  </a:gsLst>
                  <a:lin ang="5400000" scaled="0"/>
                </a:gradFill>
              </a:rPr>
              <a:t>&amp; </a:t>
            </a:r>
            <a:r>
              <a:rPr kumimoji="1" lang="ja-JP" altLang="en-US" sz="1400" b="1" dirty="0">
                <a:gradFill>
                  <a:gsLst>
                    <a:gs pos="2917">
                      <a:schemeClr val="tx1"/>
                    </a:gs>
                    <a:gs pos="30000">
                      <a:schemeClr val="tx1"/>
                    </a:gs>
                  </a:gsLst>
                  <a:lin ang="5400000" scaled="0"/>
                </a:gradFill>
              </a:rPr>
              <a:t>演算子</a:t>
            </a:r>
            <a:endParaRPr kumimoji="1" lang="en-US" altLang="ja-JP" sz="1400" b="1" dirty="0">
              <a:gradFill>
                <a:gsLst>
                  <a:gs pos="2917">
                    <a:schemeClr val="tx1"/>
                  </a:gs>
                  <a:gs pos="30000">
                    <a:schemeClr val="tx1"/>
                  </a:gs>
                </a:gsLst>
                <a:lin ang="5400000" scaled="0"/>
              </a:gradFill>
            </a:endParaRPr>
          </a:p>
          <a:p>
            <a:pPr>
              <a:lnSpc>
                <a:spcPct val="90000"/>
              </a:lnSpc>
              <a:spcAft>
                <a:spcPts val="600"/>
              </a:spcAft>
            </a:pPr>
            <a:r>
              <a:rPr kumimoji="1" lang="ja-JP" altLang="en-US" sz="1400" dirty="0">
                <a:gradFill>
                  <a:gsLst>
                    <a:gs pos="2917">
                      <a:schemeClr val="tx1"/>
                    </a:gs>
                    <a:gs pos="30000">
                      <a:schemeClr val="tx1"/>
                    </a:gs>
                  </a:gsLst>
                  <a:lin ang="5400000" scaled="0"/>
                </a:gradFill>
              </a:rPr>
              <a:t>文字列を結合する時に使う</a:t>
            </a:r>
            <a:endParaRPr kumimoji="1" lang="en-US" altLang="ja-JP" sz="1400" dirty="0">
              <a:gradFill>
                <a:gsLst>
                  <a:gs pos="2917">
                    <a:schemeClr val="tx1"/>
                  </a:gs>
                  <a:gs pos="30000">
                    <a:schemeClr val="tx1"/>
                  </a:gs>
                </a:gsLst>
                <a:lin ang="5400000" scaled="0"/>
              </a:gradFill>
            </a:endParaRPr>
          </a:p>
          <a:p>
            <a:pPr>
              <a:lnSpc>
                <a:spcPct val="90000"/>
              </a:lnSpc>
              <a:spcAft>
                <a:spcPts val="600"/>
              </a:spcAft>
            </a:pPr>
            <a:r>
              <a:rPr kumimoji="1" lang="ja-JP" altLang="en-US" sz="1400" b="1" dirty="0">
                <a:gradFill>
                  <a:gsLst>
                    <a:gs pos="2917">
                      <a:schemeClr val="tx1"/>
                    </a:gs>
                    <a:gs pos="30000">
                      <a:schemeClr val="tx1"/>
                    </a:gs>
                  </a:gsLst>
                  <a:lin ang="5400000" scaled="0"/>
                </a:gradFill>
              </a:rPr>
              <a:t>使い方</a:t>
            </a:r>
            <a:endParaRPr kumimoji="1" lang="en-US" altLang="ja-JP" sz="1400" b="1" dirty="0">
              <a:gradFill>
                <a:gsLst>
                  <a:gs pos="2917">
                    <a:schemeClr val="tx1"/>
                  </a:gs>
                  <a:gs pos="30000">
                    <a:schemeClr val="tx1"/>
                  </a:gs>
                </a:gsLst>
                <a:lin ang="5400000" scaled="0"/>
              </a:gradFill>
            </a:endParaRPr>
          </a:p>
          <a:p>
            <a:pPr>
              <a:lnSpc>
                <a:spcPct val="90000"/>
              </a:lnSpc>
              <a:spcAft>
                <a:spcPts val="600"/>
              </a:spcAft>
            </a:pPr>
            <a:r>
              <a:rPr kumimoji="1" lang="en-US" altLang="ja-JP" sz="1400" i="1" dirty="0">
                <a:gradFill>
                  <a:gsLst>
                    <a:gs pos="2917">
                      <a:schemeClr val="tx1"/>
                    </a:gs>
                    <a:gs pos="30000">
                      <a:schemeClr val="tx1"/>
                    </a:gs>
                  </a:gsLst>
                  <a:lin ang="5400000" scaled="0"/>
                </a:gradFill>
              </a:rPr>
              <a:t>“</a:t>
            </a:r>
            <a:r>
              <a:rPr kumimoji="1" lang="ja-JP" altLang="en-US" sz="1400" i="1" dirty="0">
                <a:gradFill>
                  <a:gsLst>
                    <a:gs pos="2917">
                      <a:schemeClr val="tx1"/>
                    </a:gs>
                    <a:gs pos="30000">
                      <a:schemeClr val="tx1"/>
                    </a:gs>
                  </a:gsLst>
                  <a:lin ang="5400000" scaled="0"/>
                </a:gradFill>
              </a:rPr>
              <a:t>文字列１</a:t>
            </a:r>
            <a:r>
              <a:rPr kumimoji="1" lang="en-US" altLang="ja-JP" sz="1400" i="1" dirty="0">
                <a:gradFill>
                  <a:gsLst>
                    <a:gs pos="2917">
                      <a:schemeClr val="tx1"/>
                    </a:gs>
                    <a:gs pos="30000">
                      <a:schemeClr val="tx1"/>
                    </a:gs>
                  </a:gsLst>
                  <a:lin ang="5400000" scaled="0"/>
                </a:gradFill>
              </a:rPr>
              <a:t>” &amp; “</a:t>
            </a:r>
            <a:r>
              <a:rPr kumimoji="1" lang="ja-JP" altLang="en-US" sz="1400" i="1" dirty="0">
                <a:gradFill>
                  <a:gsLst>
                    <a:gs pos="2917">
                      <a:schemeClr val="tx1"/>
                    </a:gs>
                    <a:gs pos="30000">
                      <a:schemeClr val="tx1"/>
                    </a:gs>
                  </a:gsLst>
                  <a:lin ang="5400000" scaled="0"/>
                </a:gradFill>
              </a:rPr>
              <a:t>文字列２</a:t>
            </a:r>
            <a:r>
              <a:rPr kumimoji="1" lang="en-US" altLang="ja-JP" sz="1400" i="1" dirty="0">
                <a:gradFill>
                  <a:gsLst>
                    <a:gs pos="2917">
                      <a:schemeClr val="tx1"/>
                    </a:gs>
                    <a:gs pos="30000">
                      <a:schemeClr val="tx1"/>
                    </a:gs>
                  </a:gsLst>
                  <a:lin ang="5400000" scaled="0"/>
                </a:gradFill>
              </a:rPr>
              <a:t>”</a:t>
            </a:r>
          </a:p>
          <a:p>
            <a:pPr>
              <a:lnSpc>
                <a:spcPct val="90000"/>
              </a:lnSpc>
              <a:spcAft>
                <a:spcPts val="600"/>
              </a:spcAft>
            </a:pPr>
            <a:r>
              <a:rPr kumimoji="1" lang="en-US" altLang="ja-JP" sz="1400" b="1" dirty="0">
                <a:gradFill>
                  <a:gsLst>
                    <a:gs pos="2917">
                      <a:schemeClr val="tx1"/>
                    </a:gs>
                    <a:gs pos="30000">
                      <a:schemeClr val="tx1"/>
                    </a:gs>
                  </a:gsLst>
                  <a:lin ang="5400000" scaled="0"/>
                </a:gradFill>
              </a:rPr>
              <a:t>Text</a:t>
            </a:r>
            <a:r>
              <a:rPr kumimoji="1" lang="ja-JP" altLang="en-US" sz="1400" b="1" dirty="0">
                <a:gradFill>
                  <a:gsLst>
                    <a:gs pos="2917">
                      <a:schemeClr val="tx1"/>
                    </a:gs>
                    <a:gs pos="30000">
                      <a:schemeClr val="tx1"/>
                    </a:gs>
                  </a:gsLst>
                  <a:lin ang="5400000" scaled="0"/>
                </a:gradFill>
              </a:rPr>
              <a:t>関数</a:t>
            </a:r>
            <a:endParaRPr kumimoji="1" lang="en-US" altLang="ja-JP" sz="1400" b="1" dirty="0">
              <a:gradFill>
                <a:gsLst>
                  <a:gs pos="2917">
                    <a:schemeClr val="tx1"/>
                  </a:gs>
                  <a:gs pos="30000">
                    <a:schemeClr val="tx1"/>
                  </a:gs>
                </a:gsLst>
                <a:lin ang="5400000" scaled="0"/>
              </a:gradFill>
            </a:endParaRPr>
          </a:p>
          <a:p>
            <a:pPr>
              <a:lnSpc>
                <a:spcPct val="90000"/>
              </a:lnSpc>
              <a:spcAft>
                <a:spcPts val="600"/>
              </a:spcAft>
            </a:pPr>
            <a:r>
              <a:rPr kumimoji="1" lang="ja-JP" altLang="en-US" sz="1400" dirty="0">
                <a:gradFill>
                  <a:gsLst>
                    <a:gs pos="2917">
                      <a:schemeClr val="tx1"/>
                    </a:gs>
                    <a:gs pos="30000">
                      <a:schemeClr val="tx1"/>
                    </a:gs>
                  </a:gsLst>
                  <a:lin ang="5400000" scaled="0"/>
                </a:gradFill>
              </a:rPr>
              <a:t>文字列のフォーマットを変更するときに使う（日時の形式等）</a:t>
            </a:r>
            <a:endParaRPr kumimoji="1" lang="en-US" altLang="ja-JP" sz="1400" dirty="0">
              <a:gradFill>
                <a:gsLst>
                  <a:gs pos="2917">
                    <a:schemeClr val="tx1"/>
                  </a:gs>
                  <a:gs pos="30000">
                    <a:schemeClr val="tx1"/>
                  </a:gs>
                </a:gsLst>
                <a:lin ang="5400000" scaled="0"/>
              </a:gradFill>
            </a:endParaRPr>
          </a:p>
          <a:p>
            <a:pPr>
              <a:lnSpc>
                <a:spcPct val="90000"/>
              </a:lnSpc>
              <a:spcAft>
                <a:spcPts val="600"/>
              </a:spcAft>
            </a:pPr>
            <a:r>
              <a:rPr kumimoji="1" lang="ja-JP" altLang="en-US" sz="1400" b="1" dirty="0">
                <a:gradFill>
                  <a:gsLst>
                    <a:gs pos="2917">
                      <a:schemeClr val="tx1"/>
                    </a:gs>
                    <a:gs pos="30000">
                      <a:schemeClr val="tx1"/>
                    </a:gs>
                  </a:gsLst>
                  <a:lin ang="5400000" scaled="0"/>
                </a:gradFill>
              </a:rPr>
              <a:t>使い方</a:t>
            </a:r>
            <a:endParaRPr kumimoji="1" lang="en-US" altLang="ja-JP" sz="1400" b="1" dirty="0">
              <a:gradFill>
                <a:gsLst>
                  <a:gs pos="2917">
                    <a:schemeClr val="tx1"/>
                  </a:gs>
                  <a:gs pos="30000">
                    <a:schemeClr val="tx1"/>
                  </a:gs>
                </a:gsLst>
                <a:lin ang="5400000" scaled="0"/>
              </a:gradFill>
            </a:endParaRPr>
          </a:p>
          <a:p>
            <a:pPr>
              <a:lnSpc>
                <a:spcPct val="90000"/>
              </a:lnSpc>
              <a:spcAft>
                <a:spcPts val="600"/>
              </a:spcAft>
            </a:pPr>
            <a:r>
              <a:rPr kumimoji="1" lang="en-US" altLang="ja-JP" sz="1400" i="1" dirty="0">
                <a:gradFill>
                  <a:gsLst>
                    <a:gs pos="2917">
                      <a:schemeClr val="tx1"/>
                    </a:gs>
                    <a:gs pos="30000">
                      <a:schemeClr val="tx1"/>
                    </a:gs>
                  </a:gsLst>
                  <a:lin ang="5400000" scaled="0"/>
                </a:gradFill>
              </a:rPr>
              <a:t>Text(“</a:t>
            </a:r>
            <a:r>
              <a:rPr kumimoji="1" lang="ja-JP" altLang="en-US" sz="1400" i="1" dirty="0">
                <a:gradFill>
                  <a:gsLst>
                    <a:gs pos="2917">
                      <a:schemeClr val="tx1"/>
                    </a:gs>
                    <a:gs pos="30000">
                      <a:schemeClr val="tx1"/>
                    </a:gs>
                  </a:gsLst>
                  <a:lin ang="5400000" scaled="0"/>
                </a:gradFill>
              </a:rPr>
              <a:t>テキスト</a:t>
            </a:r>
            <a:r>
              <a:rPr kumimoji="1" lang="en-US" altLang="ja-JP" sz="1400" i="1" dirty="0">
                <a:gradFill>
                  <a:gsLst>
                    <a:gs pos="2917">
                      <a:schemeClr val="tx1"/>
                    </a:gs>
                    <a:gs pos="30000">
                      <a:schemeClr val="tx1"/>
                    </a:gs>
                  </a:gsLst>
                  <a:lin ang="5400000" scaled="0"/>
                </a:gradFill>
              </a:rPr>
              <a:t>”, </a:t>
            </a:r>
            <a:r>
              <a:rPr kumimoji="1" lang="ja-JP" altLang="en-US" sz="1400" i="1" dirty="0">
                <a:gradFill>
                  <a:gsLst>
                    <a:gs pos="2917">
                      <a:schemeClr val="tx1"/>
                    </a:gs>
                    <a:gs pos="30000">
                      <a:schemeClr val="tx1"/>
                    </a:gs>
                  </a:gsLst>
                  <a:lin ang="5400000" scaled="0"/>
                </a:gradFill>
              </a:rPr>
              <a:t>フォーマットの形式</a:t>
            </a:r>
            <a:r>
              <a:rPr kumimoji="1" lang="en-US" altLang="ja-JP" sz="1400" i="1" dirty="0">
                <a:gradFill>
                  <a:gsLst>
                    <a:gs pos="2917">
                      <a:schemeClr val="tx1"/>
                    </a:gs>
                    <a:gs pos="30000">
                      <a:schemeClr val="tx1"/>
                    </a:gs>
                  </a:gsLst>
                  <a:lin ang="5400000" scaled="0"/>
                </a:gradFill>
              </a:rPr>
              <a:t>)</a:t>
            </a:r>
          </a:p>
        </p:txBody>
      </p:sp>
      <p:sp>
        <p:nvSpPr>
          <p:cNvPr id="6" name="正方形/長方形 5">
            <a:extLst>
              <a:ext uri="{FF2B5EF4-FFF2-40B4-BE49-F238E27FC236}">
                <a16:creationId xmlns:a16="http://schemas.microsoft.com/office/drawing/2014/main" id="{8D562C46-7BD0-4CD2-B2C0-604170728F44}"/>
              </a:ext>
            </a:extLst>
          </p:cNvPr>
          <p:cNvSpPr/>
          <p:nvPr/>
        </p:nvSpPr>
        <p:spPr bwMode="auto">
          <a:xfrm>
            <a:off x="464241" y="4262943"/>
            <a:ext cx="5359755" cy="34239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200" b="1" dirty="0" err="1">
                <a:latin typeface="Consolas" panose="020B0609020204030204" pitchFamily="49" charset="0"/>
              </a:rPr>
              <a:t>ThisItem</a:t>
            </a:r>
            <a:r>
              <a:rPr lang="en-US" altLang="ja-JP" sz="1200" b="1" dirty="0">
                <a:latin typeface="Consolas" panose="020B0609020204030204" pitchFamily="49" charset="0"/>
              </a:rPr>
              <a:t>.</a:t>
            </a:r>
            <a:r>
              <a:rPr lang="ja-JP" altLang="en-US" sz="1200" b="1" dirty="0">
                <a:latin typeface="Consolas" panose="020B0609020204030204" pitchFamily="49" charset="0"/>
              </a:rPr>
              <a:t>機材</a:t>
            </a:r>
            <a:r>
              <a:rPr lang="en-US" altLang="ja-JP" sz="1200" b="1" dirty="0">
                <a:latin typeface="Consolas" panose="020B0609020204030204" pitchFamily="49" charset="0"/>
              </a:rPr>
              <a:t>.</a:t>
            </a:r>
            <a:r>
              <a:rPr lang="ja-JP" altLang="en-US" sz="1200" b="1" dirty="0">
                <a:latin typeface="Consolas" panose="020B0609020204030204" pitchFamily="49" charset="0"/>
              </a:rPr>
              <a:t>管理番号</a:t>
            </a:r>
            <a:endParaRPr lang="en-US" altLang="ja-JP" sz="1200" b="1" dirty="0">
              <a:latin typeface="Consolas" panose="020B0609020204030204" pitchFamily="49" charset="0"/>
            </a:endParaRPr>
          </a:p>
        </p:txBody>
      </p:sp>
      <p:sp>
        <p:nvSpPr>
          <p:cNvPr id="12" name="正方形/長方形 11">
            <a:extLst>
              <a:ext uri="{FF2B5EF4-FFF2-40B4-BE49-F238E27FC236}">
                <a16:creationId xmlns:a16="http://schemas.microsoft.com/office/drawing/2014/main" id="{9695D5C6-0722-4402-9729-06CC99CCB5C7}"/>
              </a:ext>
            </a:extLst>
          </p:cNvPr>
          <p:cNvSpPr/>
          <p:nvPr/>
        </p:nvSpPr>
        <p:spPr bwMode="auto">
          <a:xfrm>
            <a:off x="464241" y="5993131"/>
            <a:ext cx="5359755" cy="34239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200" b="1" dirty="0" err="1">
                <a:latin typeface="Consolas" panose="020B0609020204030204" pitchFamily="49" charset="0"/>
              </a:rPr>
              <a:t>ThisItem</a:t>
            </a:r>
            <a:r>
              <a:rPr lang="en-US" altLang="ja-JP" sz="1200" b="1" dirty="0">
                <a:latin typeface="Consolas" panose="020B0609020204030204" pitchFamily="49" charset="0"/>
              </a:rPr>
              <a:t>.</a:t>
            </a:r>
            <a:r>
              <a:rPr lang="ja-JP" altLang="en-US" sz="1200" b="1" dirty="0">
                <a:latin typeface="Consolas" panose="020B0609020204030204" pitchFamily="49" charset="0"/>
              </a:rPr>
              <a:t>機材</a:t>
            </a:r>
            <a:r>
              <a:rPr lang="en-US" altLang="ja-JP" sz="1200" b="1" dirty="0">
                <a:latin typeface="Consolas" panose="020B0609020204030204" pitchFamily="49" charset="0"/>
              </a:rPr>
              <a:t>.</a:t>
            </a:r>
            <a:r>
              <a:rPr lang="ja-JP" altLang="en-US" sz="1200" b="1" dirty="0">
                <a:latin typeface="Consolas" panose="020B0609020204030204" pitchFamily="49" charset="0"/>
              </a:rPr>
              <a:t>画像</a:t>
            </a:r>
            <a:endParaRPr lang="en-US" altLang="ja-JP" sz="1200" b="1" dirty="0">
              <a:latin typeface="Consolas" panose="020B0609020204030204" pitchFamily="49" charset="0"/>
            </a:endParaRPr>
          </a:p>
        </p:txBody>
      </p:sp>
    </p:spTree>
    <p:extLst>
      <p:ext uri="{BB962C8B-B14F-4D97-AF65-F5344CB8AC3E}">
        <p14:creationId xmlns:p14="http://schemas.microsoft.com/office/powerpoint/2010/main" val="311206789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ギャラリー内に「返却ボタン」の作成</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8" y="1471808"/>
            <a:ext cx="4529429" cy="2923877"/>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ツリービューより、</a:t>
            </a:r>
            <a:r>
              <a:rPr kumimoji="1" lang="en-US" altLang="ja-JP" sz="2000" dirty="0"/>
              <a:t>[</a:t>
            </a:r>
            <a:r>
              <a:rPr kumimoji="1" lang="en-US" altLang="ja-JP" sz="2000" dirty="0" err="1"/>
              <a:t>ReturnAssetsList</a:t>
            </a:r>
            <a:r>
              <a:rPr kumimoji="1" lang="en-US" altLang="ja-JP" sz="2000" dirty="0"/>
              <a:t>] &gt; [BrowseGallery2] </a:t>
            </a:r>
            <a:r>
              <a:rPr kumimoji="1" lang="ja-JP" altLang="en-US" sz="2000" dirty="0"/>
              <a:t>の一行目（テンプレート行）を選択している状態で、</a:t>
            </a:r>
            <a:r>
              <a:rPr kumimoji="1" lang="en-US" altLang="ja-JP" sz="2000" dirty="0"/>
              <a:t>[</a:t>
            </a:r>
            <a:r>
              <a:rPr kumimoji="1" lang="ja-JP" altLang="en-US" sz="2000" dirty="0"/>
              <a:t>挿入</a:t>
            </a:r>
            <a:r>
              <a:rPr kumimoji="1" lang="en-US" altLang="ja-JP" sz="2000" dirty="0"/>
              <a:t>]</a:t>
            </a:r>
            <a:r>
              <a:rPr kumimoji="1" lang="ja-JP" altLang="en-US" sz="2000" dirty="0"/>
              <a:t> </a:t>
            </a:r>
            <a:r>
              <a:rPr kumimoji="1" lang="en-US" altLang="ja-JP" sz="2000" dirty="0"/>
              <a:t>&gt;</a:t>
            </a:r>
            <a:r>
              <a:rPr kumimoji="1" lang="ja-JP" altLang="en-US" sz="2000" dirty="0"/>
              <a:t> </a:t>
            </a:r>
            <a:r>
              <a:rPr kumimoji="1" lang="en-US" altLang="ja-JP" sz="2000" dirty="0"/>
              <a:t>[</a:t>
            </a:r>
            <a:r>
              <a:rPr kumimoji="1" lang="ja-JP" altLang="en-US" sz="2000" dirty="0"/>
              <a:t>ボタン</a:t>
            </a:r>
            <a:r>
              <a:rPr kumimoji="1" lang="en-US" altLang="ja-JP" sz="2000" dirty="0"/>
              <a:t>]</a:t>
            </a:r>
            <a:r>
              <a:rPr kumimoji="1" lang="ja-JP" altLang="en-US" sz="2000" dirty="0"/>
              <a:t>を選択</a:t>
            </a:r>
            <a:endParaRPr kumimoji="1" lang="en-US" altLang="ja-JP" sz="2000" dirty="0"/>
          </a:p>
          <a:p>
            <a:pPr marL="457200" indent="-457200" algn="l">
              <a:spcAft>
                <a:spcPts val="600"/>
              </a:spcAft>
              <a:buFont typeface="+mj-lt"/>
              <a:buAutoNum type="arabicPeriod"/>
            </a:pPr>
            <a:r>
              <a:rPr kumimoji="1" lang="ja-JP" altLang="en-US" sz="2000" dirty="0"/>
              <a:t>挿入されたボタンの名前を「返却」に変更し、サイズを調整</a:t>
            </a:r>
            <a:endParaRPr kumimoji="1" lang="en-US" altLang="ja-JP" sz="2000" dirty="0"/>
          </a:p>
          <a:p>
            <a:pPr marL="457200" indent="-457200" algn="l">
              <a:spcAft>
                <a:spcPts val="600"/>
              </a:spcAft>
              <a:buFont typeface="+mj-lt"/>
              <a:buAutoNum type="arabicPeriod"/>
            </a:pPr>
            <a:r>
              <a:rPr kumimoji="1" lang="ja-JP" altLang="en-US" sz="2000" dirty="0"/>
              <a:t>挿入されたボタンを選択している状態で、プロパティから「</a:t>
            </a:r>
            <a:r>
              <a:rPr kumimoji="1" lang="en-US" altLang="ja-JP" sz="2000" dirty="0" err="1"/>
              <a:t>OnSelect</a:t>
            </a:r>
            <a:r>
              <a:rPr kumimoji="1" lang="ja-JP" altLang="en-US" sz="2000" dirty="0"/>
              <a:t>」を選択し、以下の関数を数式バーに記述</a:t>
            </a:r>
            <a:endParaRPr kumimoji="1" lang="en-US" altLang="ja-JP" sz="2000" dirty="0"/>
          </a:p>
        </p:txBody>
      </p:sp>
      <p:sp>
        <p:nvSpPr>
          <p:cNvPr id="7" name="正方形/長方形 6">
            <a:extLst>
              <a:ext uri="{FF2B5EF4-FFF2-40B4-BE49-F238E27FC236}">
                <a16:creationId xmlns:a16="http://schemas.microsoft.com/office/drawing/2014/main" id="{1BB007A8-1E10-418B-A2D7-D47D30711FA9}"/>
              </a:ext>
            </a:extLst>
          </p:cNvPr>
          <p:cNvSpPr/>
          <p:nvPr/>
        </p:nvSpPr>
        <p:spPr bwMode="auto">
          <a:xfrm>
            <a:off x="392117" y="4614649"/>
            <a:ext cx="7593644" cy="66172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200" b="1" dirty="0">
                <a:latin typeface="Consolas" panose="020B0609020204030204" pitchFamily="49" charset="0"/>
              </a:rPr>
              <a:t>Patch(</a:t>
            </a:r>
            <a:r>
              <a:rPr lang="ja-JP" altLang="en-US" sz="1200" b="1" dirty="0">
                <a:latin typeface="Consolas" panose="020B0609020204030204" pitchFamily="49" charset="0"/>
              </a:rPr>
              <a:t>貸出予定</a:t>
            </a:r>
            <a:r>
              <a:rPr lang="en-US" altLang="ja-JP" sz="1200" b="1" dirty="0">
                <a:latin typeface="Consolas" panose="020B0609020204030204" pitchFamily="49" charset="0"/>
              </a:rPr>
              <a:t>, BrowseGallery2.Selected,{</a:t>
            </a:r>
            <a:r>
              <a:rPr lang="ja-JP" altLang="en-US" sz="1200" b="1" dirty="0">
                <a:latin typeface="Consolas" panose="020B0609020204030204" pitchFamily="49" charset="0"/>
              </a:rPr>
              <a:t>返却日</a:t>
            </a:r>
            <a:r>
              <a:rPr lang="en-US" altLang="ja-JP" sz="1200" b="1" dirty="0">
                <a:latin typeface="Consolas" panose="020B0609020204030204" pitchFamily="49" charset="0"/>
              </a:rPr>
              <a:t>:Now(),</a:t>
            </a:r>
            <a:r>
              <a:rPr lang="ja-JP" altLang="en-US" sz="1200" b="1" dirty="0">
                <a:latin typeface="Consolas" panose="020B0609020204030204" pitchFamily="49" charset="0"/>
              </a:rPr>
              <a:t>貸出ステータス</a:t>
            </a:r>
            <a:r>
              <a:rPr lang="en-US" altLang="ja-JP" sz="1200" b="1" dirty="0">
                <a:latin typeface="Consolas" panose="020B0609020204030204" pitchFamily="49" charset="0"/>
              </a:rPr>
              <a:t>:</a:t>
            </a:r>
            <a:r>
              <a:rPr lang="ja-JP" altLang="en-US" sz="1200" b="1" dirty="0">
                <a:latin typeface="Consolas" panose="020B0609020204030204" pitchFamily="49" charset="0"/>
              </a:rPr>
              <a:t>貸出ステータス</a:t>
            </a:r>
            <a:r>
              <a:rPr lang="en-US" altLang="ja-JP" sz="1200" b="1" dirty="0">
                <a:latin typeface="Consolas" panose="020B0609020204030204" pitchFamily="49" charset="0"/>
              </a:rPr>
              <a:t>.</a:t>
            </a:r>
            <a:r>
              <a:rPr lang="ja-JP" altLang="en-US" sz="1200" b="1" dirty="0">
                <a:latin typeface="Consolas" panose="020B0609020204030204" pitchFamily="49" charset="0"/>
              </a:rPr>
              <a:t>返却済み</a:t>
            </a:r>
            <a:r>
              <a:rPr lang="en-US" altLang="ja-JP" sz="1200" b="1" dirty="0">
                <a:latin typeface="Consolas" panose="020B0609020204030204" pitchFamily="49" charset="0"/>
              </a:rPr>
              <a:t>});</a:t>
            </a:r>
          </a:p>
          <a:p>
            <a:pPr defTabSz="932472" fontAlgn="base">
              <a:lnSpc>
                <a:spcPct val="90000"/>
              </a:lnSpc>
              <a:spcBef>
                <a:spcPct val="0"/>
              </a:spcBef>
              <a:spcAft>
                <a:spcPct val="0"/>
              </a:spcAft>
            </a:pPr>
            <a:r>
              <a:rPr lang="en-US" altLang="ja-JP" sz="1200" b="1" dirty="0">
                <a:latin typeface="Consolas" panose="020B0609020204030204" pitchFamily="49" charset="0"/>
              </a:rPr>
              <a:t>Notify("</a:t>
            </a:r>
            <a:r>
              <a:rPr lang="ja-JP" altLang="en-US" sz="1200" b="1" dirty="0">
                <a:latin typeface="Consolas" panose="020B0609020204030204" pitchFamily="49" charset="0"/>
              </a:rPr>
              <a:t>返却完了</a:t>
            </a:r>
            <a:r>
              <a:rPr lang="en-US" altLang="ja-JP" sz="1200" b="1" dirty="0">
                <a:latin typeface="Consolas" panose="020B0609020204030204" pitchFamily="49" charset="0"/>
              </a:rPr>
              <a:t>",</a:t>
            </a:r>
            <a:r>
              <a:rPr lang="en-US" altLang="ja-JP" sz="1200" b="1" dirty="0" err="1">
                <a:latin typeface="Consolas" panose="020B0609020204030204" pitchFamily="49" charset="0"/>
              </a:rPr>
              <a:t>NotificationType.Success</a:t>
            </a:r>
            <a:r>
              <a:rPr lang="en-US" altLang="ja-JP" sz="1200" b="1" dirty="0">
                <a:latin typeface="Consolas" panose="020B0609020204030204" pitchFamily="49" charset="0"/>
              </a:rPr>
              <a:t>)</a:t>
            </a:r>
          </a:p>
        </p:txBody>
      </p:sp>
      <p:pic>
        <p:nvPicPr>
          <p:cNvPr id="6" name="図 5">
            <a:extLst>
              <a:ext uri="{FF2B5EF4-FFF2-40B4-BE49-F238E27FC236}">
                <a16:creationId xmlns:a16="http://schemas.microsoft.com/office/drawing/2014/main" id="{4121A57A-485B-40DB-991E-EC314E630092}"/>
              </a:ext>
            </a:extLst>
          </p:cNvPr>
          <p:cNvPicPr>
            <a:picLocks noChangeAspect="1"/>
          </p:cNvPicPr>
          <p:nvPr/>
        </p:nvPicPr>
        <p:blipFill>
          <a:blip r:embed="rId2"/>
          <a:stretch>
            <a:fillRect/>
          </a:stretch>
        </p:blipFill>
        <p:spPr>
          <a:xfrm>
            <a:off x="7494343" y="526327"/>
            <a:ext cx="2594306" cy="1890961"/>
          </a:xfrm>
          <a:prstGeom prst="rect">
            <a:avLst/>
          </a:prstGeom>
        </p:spPr>
      </p:pic>
      <p:pic>
        <p:nvPicPr>
          <p:cNvPr id="9" name="図 8">
            <a:extLst>
              <a:ext uri="{FF2B5EF4-FFF2-40B4-BE49-F238E27FC236}">
                <a16:creationId xmlns:a16="http://schemas.microsoft.com/office/drawing/2014/main" id="{2C01CC61-7502-4640-B2CA-B8EA3692F1EF}"/>
              </a:ext>
            </a:extLst>
          </p:cNvPr>
          <p:cNvPicPr>
            <a:picLocks noChangeAspect="1"/>
          </p:cNvPicPr>
          <p:nvPr/>
        </p:nvPicPr>
        <p:blipFill>
          <a:blip r:embed="rId3"/>
          <a:stretch>
            <a:fillRect/>
          </a:stretch>
        </p:blipFill>
        <p:spPr>
          <a:xfrm>
            <a:off x="6187440" y="2636252"/>
            <a:ext cx="5902930" cy="1737132"/>
          </a:xfrm>
          <a:prstGeom prst="rect">
            <a:avLst/>
          </a:prstGeom>
        </p:spPr>
      </p:pic>
    </p:spTree>
    <p:extLst>
      <p:ext uri="{BB962C8B-B14F-4D97-AF65-F5344CB8AC3E}">
        <p14:creationId xmlns:p14="http://schemas.microsoft.com/office/powerpoint/2010/main" val="10471074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ハンズオン用テーブル</a:t>
            </a:r>
            <a:r>
              <a:rPr lang="en-US" altLang="ja-JP" dirty="0"/>
              <a:t>(</a:t>
            </a:r>
            <a:r>
              <a:rPr kumimoji="1" lang="ja-JP" altLang="en-US" dirty="0"/>
              <a:t>ソリューション</a:t>
            </a:r>
            <a:r>
              <a:rPr kumimoji="1" lang="en-US" altLang="ja-JP" dirty="0"/>
              <a:t>)</a:t>
            </a:r>
            <a:r>
              <a:rPr kumimoji="1" lang="ja-JP" altLang="en-US" dirty="0"/>
              <a:t>のインポート</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69277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t>[</a:t>
            </a:r>
            <a:r>
              <a:rPr kumimoji="1" lang="ja-JP" altLang="en-US" sz="2000" dirty="0"/>
              <a:t>インポート</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参照</a:t>
            </a:r>
            <a:r>
              <a:rPr kumimoji="1" lang="en-US" altLang="ja-JP" sz="2000" dirty="0"/>
              <a:t>]</a:t>
            </a:r>
            <a:r>
              <a:rPr kumimoji="1" lang="ja-JP" altLang="en-US" sz="2000" dirty="0"/>
              <a:t>をクリックし、事前にダウンロードした「機材管理ハンズオン用テーブルソリューション</a:t>
            </a:r>
            <a:r>
              <a:rPr kumimoji="1" lang="en-US" altLang="ja-JP" sz="2000" dirty="0"/>
              <a:t>.zip</a:t>
            </a:r>
            <a:r>
              <a:rPr kumimoji="1" lang="ja-JP" altLang="en-US" sz="2000" dirty="0"/>
              <a:t>」を選択</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次へ</a:t>
            </a:r>
            <a:r>
              <a:rPr kumimoji="1" lang="en-US" altLang="ja-JP" sz="2000" dirty="0"/>
              <a:t>]</a:t>
            </a:r>
            <a:r>
              <a:rPr kumimoji="1" lang="ja-JP" altLang="en-US" sz="2000" dirty="0"/>
              <a:t>をクリック</a:t>
            </a:r>
            <a:endParaRPr kumimoji="1" lang="en-US" altLang="ja-JP" sz="2000" dirty="0"/>
          </a:p>
        </p:txBody>
      </p:sp>
      <p:pic>
        <p:nvPicPr>
          <p:cNvPr id="5" name="図 4">
            <a:extLst>
              <a:ext uri="{FF2B5EF4-FFF2-40B4-BE49-F238E27FC236}">
                <a16:creationId xmlns:a16="http://schemas.microsoft.com/office/drawing/2014/main" id="{5CEFA0B2-1631-4496-A79A-BA45A7A21B62}"/>
              </a:ext>
            </a:extLst>
          </p:cNvPr>
          <p:cNvPicPr>
            <a:picLocks noChangeAspect="1"/>
          </p:cNvPicPr>
          <p:nvPr/>
        </p:nvPicPr>
        <p:blipFill rotWithShape="1">
          <a:blip r:embed="rId2"/>
          <a:srcRect b="13283"/>
          <a:stretch/>
        </p:blipFill>
        <p:spPr>
          <a:xfrm>
            <a:off x="5640219" y="1032230"/>
            <a:ext cx="6035599" cy="1988876"/>
          </a:xfrm>
          <a:prstGeom prst="rect">
            <a:avLst/>
          </a:prstGeom>
          <a:ln>
            <a:solidFill>
              <a:schemeClr val="tx1"/>
            </a:solidFill>
          </a:ln>
        </p:spPr>
      </p:pic>
      <p:pic>
        <p:nvPicPr>
          <p:cNvPr id="6" name="図 5">
            <a:extLst>
              <a:ext uri="{FF2B5EF4-FFF2-40B4-BE49-F238E27FC236}">
                <a16:creationId xmlns:a16="http://schemas.microsoft.com/office/drawing/2014/main" id="{BB3C10E3-DF3D-4CFF-8017-A35F9309D89E}"/>
              </a:ext>
            </a:extLst>
          </p:cNvPr>
          <p:cNvPicPr>
            <a:picLocks noChangeAspect="1"/>
          </p:cNvPicPr>
          <p:nvPr/>
        </p:nvPicPr>
        <p:blipFill>
          <a:blip r:embed="rId3"/>
          <a:stretch>
            <a:fillRect/>
          </a:stretch>
        </p:blipFill>
        <p:spPr>
          <a:xfrm>
            <a:off x="5672912" y="3324645"/>
            <a:ext cx="2812093" cy="3486139"/>
          </a:xfrm>
          <a:prstGeom prst="rect">
            <a:avLst/>
          </a:prstGeom>
          <a:ln>
            <a:solidFill>
              <a:schemeClr val="tx1"/>
            </a:solidFill>
          </a:ln>
        </p:spPr>
      </p:pic>
      <p:sp>
        <p:nvSpPr>
          <p:cNvPr id="4" name="正方形/長方形 3">
            <a:extLst>
              <a:ext uri="{FF2B5EF4-FFF2-40B4-BE49-F238E27FC236}">
                <a16:creationId xmlns:a16="http://schemas.microsoft.com/office/drawing/2014/main" id="{D45F9A3E-1906-4904-9916-0D65D8ECD92A}"/>
              </a:ext>
            </a:extLst>
          </p:cNvPr>
          <p:cNvSpPr/>
          <p:nvPr/>
        </p:nvSpPr>
        <p:spPr bwMode="auto">
          <a:xfrm>
            <a:off x="5576047" y="2725001"/>
            <a:ext cx="905435" cy="206458"/>
          </a:xfrm>
          <a:prstGeom prst="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9" name="正方形/長方形 8">
            <a:extLst>
              <a:ext uri="{FF2B5EF4-FFF2-40B4-BE49-F238E27FC236}">
                <a16:creationId xmlns:a16="http://schemas.microsoft.com/office/drawing/2014/main" id="{B1EEC30A-ADDC-4BC7-9C55-A8146F152C90}"/>
              </a:ext>
            </a:extLst>
          </p:cNvPr>
          <p:cNvSpPr/>
          <p:nvPr/>
        </p:nvSpPr>
        <p:spPr bwMode="auto">
          <a:xfrm>
            <a:off x="7261412" y="1260947"/>
            <a:ext cx="475129" cy="166036"/>
          </a:xfrm>
          <a:prstGeom prst="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pic>
        <p:nvPicPr>
          <p:cNvPr id="13" name="図 12">
            <a:extLst>
              <a:ext uri="{FF2B5EF4-FFF2-40B4-BE49-F238E27FC236}">
                <a16:creationId xmlns:a16="http://schemas.microsoft.com/office/drawing/2014/main" id="{E07FD26B-5D33-4411-A1B0-4A1D1CCB5A12}"/>
              </a:ext>
            </a:extLst>
          </p:cNvPr>
          <p:cNvPicPr>
            <a:picLocks noChangeAspect="1"/>
          </p:cNvPicPr>
          <p:nvPr/>
        </p:nvPicPr>
        <p:blipFill>
          <a:blip r:embed="rId4"/>
          <a:stretch>
            <a:fillRect/>
          </a:stretch>
        </p:blipFill>
        <p:spPr>
          <a:xfrm>
            <a:off x="8970815" y="3343893"/>
            <a:ext cx="2495044" cy="2481877"/>
          </a:xfrm>
          <a:prstGeom prst="rect">
            <a:avLst/>
          </a:prstGeom>
          <a:ln>
            <a:solidFill>
              <a:schemeClr val="tx1"/>
            </a:solidFill>
          </a:ln>
        </p:spPr>
      </p:pic>
      <p:pic>
        <p:nvPicPr>
          <p:cNvPr id="15" name="図 14">
            <a:extLst>
              <a:ext uri="{FF2B5EF4-FFF2-40B4-BE49-F238E27FC236}">
                <a16:creationId xmlns:a16="http://schemas.microsoft.com/office/drawing/2014/main" id="{7290D582-EF5B-4FEA-92A4-1EEA210A3478}"/>
              </a:ext>
            </a:extLst>
          </p:cNvPr>
          <p:cNvPicPr>
            <a:picLocks noChangeAspect="1"/>
          </p:cNvPicPr>
          <p:nvPr/>
        </p:nvPicPr>
        <p:blipFill>
          <a:blip r:embed="rId5"/>
          <a:stretch>
            <a:fillRect/>
          </a:stretch>
        </p:blipFill>
        <p:spPr>
          <a:xfrm>
            <a:off x="8961097" y="5839033"/>
            <a:ext cx="2504762" cy="619048"/>
          </a:xfrm>
          <a:prstGeom prst="rect">
            <a:avLst/>
          </a:prstGeom>
          <a:ln>
            <a:solidFill>
              <a:schemeClr val="tx1"/>
            </a:solidFill>
          </a:ln>
        </p:spPr>
      </p:pic>
    </p:spTree>
    <p:extLst>
      <p:ext uri="{BB962C8B-B14F-4D97-AF65-F5344CB8AC3E}">
        <p14:creationId xmlns:p14="http://schemas.microsoft.com/office/powerpoint/2010/main" val="251075342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画面遷移を設定</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692771"/>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ツリービューより、</a:t>
            </a:r>
            <a:r>
              <a:rPr kumimoji="1" lang="en-US" altLang="ja-JP" sz="2000" dirty="0"/>
              <a:t>[TOP] &gt; [Button2] </a:t>
            </a:r>
            <a:r>
              <a:rPr kumimoji="1" lang="ja-JP" altLang="en-US" sz="2000" dirty="0"/>
              <a:t>（返却ボタン）をクリック</a:t>
            </a:r>
            <a:endParaRPr kumimoji="1" lang="en-US" altLang="ja-JP" sz="2000" dirty="0"/>
          </a:p>
          <a:p>
            <a:pPr marL="457200" indent="-457200" algn="l">
              <a:spcAft>
                <a:spcPts val="600"/>
              </a:spcAft>
              <a:buFont typeface="+mj-lt"/>
              <a:buAutoNum type="arabicPeriod"/>
            </a:pPr>
            <a:r>
              <a:rPr kumimoji="1" lang="ja-JP" altLang="en-US" sz="2000" dirty="0"/>
              <a:t>プロパティから</a:t>
            </a:r>
            <a:r>
              <a:rPr kumimoji="1" lang="en-US" altLang="ja-JP" sz="2000" dirty="0"/>
              <a:t>[</a:t>
            </a:r>
            <a:r>
              <a:rPr kumimoji="1" lang="en-US" altLang="ja-JP" sz="2000" dirty="0" err="1"/>
              <a:t>OnSelect</a:t>
            </a:r>
            <a:r>
              <a:rPr kumimoji="1" lang="en-US" altLang="ja-JP" sz="2000" dirty="0"/>
              <a:t>]</a:t>
            </a:r>
            <a:r>
              <a:rPr kumimoji="1" lang="ja-JP" altLang="en-US" sz="2000" dirty="0"/>
              <a:t>を選択、数式バーに以下の関数を記述</a:t>
            </a:r>
            <a:endParaRPr kumimoji="1" lang="ja-JP" altLang="en-US" sz="1800" dirty="0"/>
          </a:p>
          <a:p>
            <a:pPr marL="457200" indent="-457200" algn="l">
              <a:spcAft>
                <a:spcPts val="600"/>
              </a:spcAft>
              <a:buFont typeface="+mj-lt"/>
              <a:buAutoNum type="arabicPeriod"/>
            </a:pPr>
            <a:endParaRPr kumimoji="1" lang="en-US" altLang="ja-JP" sz="2000" dirty="0"/>
          </a:p>
        </p:txBody>
      </p:sp>
      <p:sp>
        <p:nvSpPr>
          <p:cNvPr id="7" name="正方形/長方形 6">
            <a:extLst>
              <a:ext uri="{FF2B5EF4-FFF2-40B4-BE49-F238E27FC236}">
                <a16:creationId xmlns:a16="http://schemas.microsoft.com/office/drawing/2014/main" id="{1BB007A8-1E10-418B-A2D7-D47D30711FA9}"/>
              </a:ext>
            </a:extLst>
          </p:cNvPr>
          <p:cNvSpPr/>
          <p:nvPr/>
        </p:nvSpPr>
        <p:spPr bwMode="auto">
          <a:xfrm>
            <a:off x="105228" y="3528911"/>
            <a:ext cx="4884486" cy="3290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472" fontAlgn="base">
              <a:lnSpc>
                <a:spcPct val="90000"/>
              </a:lnSpc>
              <a:spcBef>
                <a:spcPct val="0"/>
              </a:spcBef>
              <a:spcAft>
                <a:spcPct val="0"/>
              </a:spcAft>
            </a:pPr>
            <a:r>
              <a:rPr lang="en-US" altLang="ja-JP" sz="1200" b="1" dirty="0">
                <a:latin typeface="Consolas" panose="020B0609020204030204" pitchFamily="49" charset="0"/>
              </a:rPr>
              <a:t>Navigate(</a:t>
            </a:r>
            <a:r>
              <a:rPr lang="en-US" altLang="ja-JP" sz="1200" b="1" dirty="0" err="1">
                <a:latin typeface="Consolas" panose="020B0609020204030204" pitchFamily="49" charset="0"/>
              </a:rPr>
              <a:t>ReturnAssetsList,ScreenTransition.Cover</a:t>
            </a:r>
            <a:r>
              <a:rPr lang="en-US" altLang="ja-JP" sz="1200" b="1" dirty="0">
                <a:latin typeface="Consolas" panose="020B0609020204030204" pitchFamily="49" charset="0"/>
              </a:rPr>
              <a:t>)</a:t>
            </a:r>
          </a:p>
        </p:txBody>
      </p:sp>
      <p:pic>
        <p:nvPicPr>
          <p:cNvPr id="5" name="図 4">
            <a:extLst>
              <a:ext uri="{FF2B5EF4-FFF2-40B4-BE49-F238E27FC236}">
                <a16:creationId xmlns:a16="http://schemas.microsoft.com/office/drawing/2014/main" id="{EB95C1D8-148F-4173-B191-CC120B138422}"/>
              </a:ext>
            </a:extLst>
          </p:cNvPr>
          <p:cNvPicPr>
            <a:picLocks noChangeAspect="1"/>
          </p:cNvPicPr>
          <p:nvPr/>
        </p:nvPicPr>
        <p:blipFill>
          <a:blip r:embed="rId2"/>
          <a:stretch>
            <a:fillRect/>
          </a:stretch>
        </p:blipFill>
        <p:spPr>
          <a:xfrm>
            <a:off x="5360704" y="577970"/>
            <a:ext cx="5595585" cy="4960189"/>
          </a:xfrm>
          <a:prstGeom prst="rect">
            <a:avLst/>
          </a:prstGeom>
        </p:spPr>
      </p:pic>
    </p:spTree>
    <p:extLst>
      <p:ext uri="{BB962C8B-B14F-4D97-AF65-F5344CB8AC3E}">
        <p14:creationId xmlns:p14="http://schemas.microsoft.com/office/powerpoint/2010/main" val="42926082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動作確認</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8" y="1471808"/>
            <a:ext cx="8606581" cy="307777"/>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右上プレビューボタンをクリックし、正しく動作しているか確認</a:t>
            </a:r>
            <a:endParaRPr kumimoji="1" lang="en-US" altLang="ja-JP" sz="2000" dirty="0"/>
          </a:p>
        </p:txBody>
      </p:sp>
      <p:sp>
        <p:nvSpPr>
          <p:cNvPr id="19" name="二等辺三角形 18">
            <a:extLst>
              <a:ext uri="{FF2B5EF4-FFF2-40B4-BE49-F238E27FC236}">
                <a16:creationId xmlns:a16="http://schemas.microsoft.com/office/drawing/2014/main" id="{8EA56797-92E0-4FA4-91A9-E01368513177}"/>
              </a:ext>
            </a:extLst>
          </p:cNvPr>
          <p:cNvSpPr/>
          <p:nvPr/>
        </p:nvSpPr>
        <p:spPr bwMode="auto">
          <a:xfrm rot="5400000">
            <a:off x="2675106" y="4031386"/>
            <a:ext cx="267997" cy="23103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1" name="二等辺三角形 20">
            <a:extLst>
              <a:ext uri="{FF2B5EF4-FFF2-40B4-BE49-F238E27FC236}">
                <a16:creationId xmlns:a16="http://schemas.microsoft.com/office/drawing/2014/main" id="{3A452027-BAA8-4C24-BF7D-29C8E9FB3596}"/>
              </a:ext>
            </a:extLst>
          </p:cNvPr>
          <p:cNvSpPr/>
          <p:nvPr/>
        </p:nvSpPr>
        <p:spPr bwMode="auto">
          <a:xfrm rot="5400000">
            <a:off x="5119703" y="4018739"/>
            <a:ext cx="267997" cy="231032"/>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26" name="テキスト ボックス 25">
            <a:extLst>
              <a:ext uri="{FF2B5EF4-FFF2-40B4-BE49-F238E27FC236}">
                <a16:creationId xmlns:a16="http://schemas.microsoft.com/office/drawing/2014/main" id="{794C79EC-81B2-49C4-B640-FFC3189CB6D2}"/>
              </a:ext>
            </a:extLst>
          </p:cNvPr>
          <p:cNvSpPr txBox="1"/>
          <p:nvPr/>
        </p:nvSpPr>
        <p:spPr>
          <a:xfrm>
            <a:off x="855722" y="5807413"/>
            <a:ext cx="1497820" cy="246221"/>
          </a:xfrm>
          <a:prstGeom prst="rect">
            <a:avLst/>
          </a:prstGeom>
          <a:noFill/>
        </p:spPr>
        <p:txBody>
          <a:bodyPr wrap="square" lIns="0" tIns="0" rIns="0" bIns="0" rtlCol="0">
            <a:spAutoFit/>
          </a:bodyPr>
          <a:lstStyle/>
          <a:p>
            <a:pPr algn="ctr"/>
            <a:r>
              <a:rPr kumimoji="1" lang="en-US" altLang="ja-JP" sz="1600" dirty="0"/>
              <a:t>[</a:t>
            </a:r>
            <a:r>
              <a:rPr kumimoji="1" lang="ja-JP" altLang="en-US" sz="1600" dirty="0"/>
              <a:t>返却</a:t>
            </a:r>
            <a:r>
              <a:rPr kumimoji="1" lang="en-US" altLang="ja-JP" sz="1600" dirty="0"/>
              <a:t>]</a:t>
            </a:r>
            <a:r>
              <a:rPr kumimoji="1" lang="ja-JP" altLang="en-US" sz="1600" dirty="0"/>
              <a:t>をクリック</a:t>
            </a:r>
          </a:p>
        </p:txBody>
      </p:sp>
      <p:sp>
        <p:nvSpPr>
          <p:cNvPr id="28" name="テキスト ボックス 27">
            <a:extLst>
              <a:ext uri="{FF2B5EF4-FFF2-40B4-BE49-F238E27FC236}">
                <a16:creationId xmlns:a16="http://schemas.microsoft.com/office/drawing/2014/main" id="{250E6579-6D87-4376-845E-DC5391A6D4B8}"/>
              </a:ext>
            </a:extLst>
          </p:cNvPr>
          <p:cNvSpPr txBox="1"/>
          <p:nvPr/>
        </p:nvSpPr>
        <p:spPr>
          <a:xfrm>
            <a:off x="3265332" y="5807413"/>
            <a:ext cx="1497820" cy="246221"/>
          </a:xfrm>
          <a:prstGeom prst="rect">
            <a:avLst/>
          </a:prstGeom>
          <a:noFill/>
        </p:spPr>
        <p:txBody>
          <a:bodyPr wrap="square" lIns="0" tIns="0" rIns="0" bIns="0" rtlCol="0">
            <a:spAutoFit/>
          </a:bodyPr>
          <a:lstStyle/>
          <a:p>
            <a:pPr algn="ctr"/>
            <a:r>
              <a:rPr kumimoji="1" lang="en-US" altLang="ja-JP" sz="1600" dirty="0"/>
              <a:t>[</a:t>
            </a:r>
            <a:r>
              <a:rPr kumimoji="1" lang="ja-JP" altLang="en-US" sz="1600" dirty="0"/>
              <a:t>返却</a:t>
            </a:r>
            <a:r>
              <a:rPr kumimoji="1" lang="en-US" altLang="ja-JP" sz="1600" dirty="0"/>
              <a:t>]</a:t>
            </a:r>
            <a:r>
              <a:rPr kumimoji="1" lang="ja-JP" altLang="en-US" sz="1600" dirty="0"/>
              <a:t>をクリック</a:t>
            </a:r>
          </a:p>
        </p:txBody>
      </p:sp>
      <p:sp>
        <p:nvSpPr>
          <p:cNvPr id="30" name="テキスト ボックス 29">
            <a:extLst>
              <a:ext uri="{FF2B5EF4-FFF2-40B4-BE49-F238E27FC236}">
                <a16:creationId xmlns:a16="http://schemas.microsoft.com/office/drawing/2014/main" id="{D83A7515-A512-4D4E-9274-35F40098E0B5}"/>
              </a:ext>
            </a:extLst>
          </p:cNvPr>
          <p:cNvSpPr txBox="1"/>
          <p:nvPr/>
        </p:nvSpPr>
        <p:spPr>
          <a:xfrm>
            <a:off x="5138185" y="5750261"/>
            <a:ext cx="3106749" cy="738664"/>
          </a:xfrm>
          <a:prstGeom prst="rect">
            <a:avLst/>
          </a:prstGeom>
          <a:noFill/>
        </p:spPr>
        <p:txBody>
          <a:bodyPr wrap="square" lIns="0" tIns="0" rIns="0" bIns="0" rtlCol="0">
            <a:spAutoFit/>
          </a:bodyPr>
          <a:lstStyle/>
          <a:p>
            <a:pPr algn="ctr"/>
            <a:r>
              <a:rPr kumimoji="1" lang="ja-JP" altLang="en-US" sz="1600" dirty="0"/>
              <a:t>「返却完了」メッセージ表示され、</a:t>
            </a:r>
            <a:endParaRPr kumimoji="1" lang="en-US" altLang="ja-JP" sz="1600" dirty="0"/>
          </a:p>
          <a:p>
            <a:pPr algn="ctr"/>
            <a:r>
              <a:rPr kumimoji="1" lang="ja-JP" altLang="en-US" sz="1600" dirty="0"/>
              <a:t>対象の機材がギャラリーから消える</a:t>
            </a:r>
            <a:br>
              <a:rPr kumimoji="1" lang="en-US" altLang="ja-JP" sz="1600" dirty="0"/>
            </a:br>
            <a:r>
              <a:rPr kumimoji="1" lang="ja-JP" altLang="en-US" sz="1600" dirty="0"/>
              <a:t>ことを確認</a:t>
            </a:r>
          </a:p>
        </p:txBody>
      </p:sp>
      <p:pic>
        <p:nvPicPr>
          <p:cNvPr id="5" name="図 4">
            <a:extLst>
              <a:ext uri="{FF2B5EF4-FFF2-40B4-BE49-F238E27FC236}">
                <a16:creationId xmlns:a16="http://schemas.microsoft.com/office/drawing/2014/main" id="{20869C24-F1A2-4D76-A051-4F9CF53D3B46}"/>
              </a:ext>
            </a:extLst>
          </p:cNvPr>
          <p:cNvPicPr>
            <a:picLocks noChangeAspect="1"/>
          </p:cNvPicPr>
          <p:nvPr/>
        </p:nvPicPr>
        <p:blipFill>
          <a:blip r:embed="rId2"/>
          <a:stretch>
            <a:fillRect/>
          </a:stretch>
        </p:blipFill>
        <p:spPr>
          <a:xfrm>
            <a:off x="650160" y="2498967"/>
            <a:ext cx="1687155" cy="3027872"/>
          </a:xfrm>
          <a:prstGeom prst="rect">
            <a:avLst/>
          </a:prstGeom>
        </p:spPr>
      </p:pic>
      <p:pic>
        <p:nvPicPr>
          <p:cNvPr id="7" name="図 6">
            <a:extLst>
              <a:ext uri="{FF2B5EF4-FFF2-40B4-BE49-F238E27FC236}">
                <a16:creationId xmlns:a16="http://schemas.microsoft.com/office/drawing/2014/main" id="{DE03EE2B-BEE3-4AE6-AEA1-1858B6FDCC7C}"/>
              </a:ext>
            </a:extLst>
          </p:cNvPr>
          <p:cNvPicPr>
            <a:picLocks noChangeAspect="1"/>
          </p:cNvPicPr>
          <p:nvPr/>
        </p:nvPicPr>
        <p:blipFill>
          <a:blip r:embed="rId3"/>
          <a:stretch>
            <a:fillRect/>
          </a:stretch>
        </p:blipFill>
        <p:spPr>
          <a:xfrm>
            <a:off x="3027859" y="2447332"/>
            <a:ext cx="1953220" cy="3268494"/>
          </a:xfrm>
          <a:prstGeom prst="rect">
            <a:avLst/>
          </a:prstGeom>
          <a:ln>
            <a:solidFill>
              <a:schemeClr val="accent1"/>
            </a:solidFill>
          </a:ln>
        </p:spPr>
      </p:pic>
      <p:pic>
        <p:nvPicPr>
          <p:cNvPr id="10" name="図 9">
            <a:extLst>
              <a:ext uri="{FF2B5EF4-FFF2-40B4-BE49-F238E27FC236}">
                <a16:creationId xmlns:a16="http://schemas.microsoft.com/office/drawing/2014/main" id="{E81B2CD2-6BCA-4BAC-B404-A049C22E647E}"/>
              </a:ext>
            </a:extLst>
          </p:cNvPr>
          <p:cNvPicPr>
            <a:picLocks noChangeAspect="1"/>
          </p:cNvPicPr>
          <p:nvPr/>
        </p:nvPicPr>
        <p:blipFill>
          <a:blip r:embed="rId4"/>
          <a:stretch>
            <a:fillRect/>
          </a:stretch>
        </p:blipFill>
        <p:spPr>
          <a:xfrm>
            <a:off x="5418946" y="2480747"/>
            <a:ext cx="2104073" cy="307777"/>
          </a:xfrm>
          <a:prstGeom prst="rect">
            <a:avLst/>
          </a:prstGeom>
        </p:spPr>
      </p:pic>
      <p:pic>
        <p:nvPicPr>
          <p:cNvPr id="14" name="図 13">
            <a:extLst>
              <a:ext uri="{FF2B5EF4-FFF2-40B4-BE49-F238E27FC236}">
                <a16:creationId xmlns:a16="http://schemas.microsoft.com/office/drawing/2014/main" id="{171C5B0F-53E0-4927-A642-9096B749C9B8}"/>
              </a:ext>
            </a:extLst>
          </p:cNvPr>
          <p:cNvPicPr>
            <a:picLocks noChangeAspect="1"/>
          </p:cNvPicPr>
          <p:nvPr/>
        </p:nvPicPr>
        <p:blipFill>
          <a:blip r:embed="rId5"/>
          <a:stretch>
            <a:fillRect/>
          </a:stretch>
        </p:blipFill>
        <p:spPr>
          <a:xfrm>
            <a:off x="5435656" y="2846486"/>
            <a:ext cx="2033971" cy="2869339"/>
          </a:xfrm>
          <a:prstGeom prst="rect">
            <a:avLst/>
          </a:prstGeom>
          <a:ln>
            <a:solidFill>
              <a:schemeClr val="accent1"/>
            </a:solidFill>
          </a:ln>
        </p:spPr>
      </p:pic>
    </p:spTree>
    <p:extLst>
      <p:ext uri="{BB962C8B-B14F-4D97-AF65-F5344CB8AC3E}">
        <p14:creationId xmlns:p14="http://schemas.microsoft.com/office/powerpoint/2010/main" val="37133059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p:txBody>
          <a:bodyPr/>
          <a:lstStyle/>
          <a:p>
            <a:r>
              <a:rPr kumimoji="1" lang="ja-JP" altLang="en-US" dirty="0"/>
              <a:t>モデル駆動アプリの作成</a:t>
            </a:r>
          </a:p>
        </p:txBody>
      </p:sp>
    </p:spTree>
    <p:extLst>
      <p:ext uri="{BB962C8B-B14F-4D97-AF65-F5344CB8AC3E}">
        <p14:creationId xmlns:p14="http://schemas.microsoft.com/office/powerpoint/2010/main" val="277700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モデル駆動アプリ新規作成</a:t>
            </a:r>
          </a:p>
        </p:txBody>
      </p:sp>
      <p:pic>
        <p:nvPicPr>
          <p:cNvPr id="10" name="図 9">
            <a:extLst>
              <a:ext uri="{FF2B5EF4-FFF2-40B4-BE49-F238E27FC236}">
                <a16:creationId xmlns:a16="http://schemas.microsoft.com/office/drawing/2014/main" id="{14D996BB-AC3C-46AB-9AF0-F9E4E4BB7999}"/>
              </a:ext>
            </a:extLst>
          </p:cNvPr>
          <p:cNvPicPr>
            <a:picLocks noChangeAspect="1"/>
          </p:cNvPicPr>
          <p:nvPr/>
        </p:nvPicPr>
        <p:blipFill>
          <a:blip r:embed="rId2"/>
          <a:stretch>
            <a:fillRect/>
          </a:stretch>
        </p:blipFill>
        <p:spPr>
          <a:xfrm>
            <a:off x="5900822" y="3429000"/>
            <a:ext cx="3609524" cy="3152381"/>
          </a:xfrm>
          <a:prstGeom prst="rect">
            <a:avLst/>
          </a:prstGeom>
          <a:ln>
            <a:solidFill>
              <a:schemeClr val="accent1"/>
            </a:solidFill>
          </a:ln>
        </p:spPr>
      </p:pic>
      <p:sp>
        <p:nvSpPr>
          <p:cNvPr id="12" name="テキスト ボックス 11">
            <a:extLst>
              <a:ext uri="{FF2B5EF4-FFF2-40B4-BE49-F238E27FC236}">
                <a16:creationId xmlns:a16="http://schemas.microsoft.com/office/drawing/2014/main" id="{79B0667D-B9FF-43F1-94DA-804E311BA461}"/>
              </a:ext>
            </a:extLst>
          </p:cNvPr>
          <p:cNvSpPr txBox="1"/>
          <p:nvPr/>
        </p:nvSpPr>
        <p:spPr>
          <a:xfrm>
            <a:off x="378129" y="1494052"/>
            <a:ext cx="4089748" cy="130805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「アプリ」画面にて新しいモデル駆動アプリを選択します</a:t>
            </a:r>
            <a:endParaRPr kumimoji="1" lang="en-US" altLang="ja-JP" sz="2000" dirty="0"/>
          </a:p>
          <a:p>
            <a:pPr marL="457200" indent="-457200" algn="l">
              <a:spcAft>
                <a:spcPts val="600"/>
              </a:spcAft>
              <a:buFont typeface="+mj-lt"/>
              <a:buAutoNum type="arabicPeriod"/>
            </a:pPr>
            <a:r>
              <a:rPr kumimoji="1" lang="ja-JP" altLang="en-US" sz="2000" dirty="0"/>
              <a:t>アプリ名に「機材貸出管理者アプリ」を入力します。</a:t>
            </a:r>
          </a:p>
        </p:txBody>
      </p:sp>
      <p:pic>
        <p:nvPicPr>
          <p:cNvPr id="4" name="図 3">
            <a:extLst>
              <a:ext uri="{FF2B5EF4-FFF2-40B4-BE49-F238E27FC236}">
                <a16:creationId xmlns:a16="http://schemas.microsoft.com/office/drawing/2014/main" id="{261B71F2-9983-F382-CC20-BBD4581A1042}"/>
              </a:ext>
            </a:extLst>
          </p:cNvPr>
          <p:cNvPicPr>
            <a:picLocks noChangeAspect="1"/>
          </p:cNvPicPr>
          <p:nvPr/>
        </p:nvPicPr>
        <p:blipFill>
          <a:blip r:embed="rId3"/>
          <a:stretch>
            <a:fillRect/>
          </a:stretch>
        </p:blipFill>
        <p:spPr>
          <a:xfrm>
            <a:off x="5591908" y="734199"/>
            <a:ext cx="6600092" cy="2259491"/>
          </a:xfrm>
          <a:prstGeom prst="rect">
            <a:avLst/>
          </a:prstGeom>
        </p:spPr>
      </p:pic>
    </p:spTree>
    <p:extLst>
      <p:ext uri="{BB962C8B-B14F-4D97-AF65-F5344CB8AC3E}">
        <p14:creationId xmlns:p14="http://schemas.microsoft.com/office/powerpoint/2010/main" val="7115480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198188" y="261109"/>
            <a:ext cx="11018520" cy="553998"/>
          </a:xfrm>
        </p:spPr>
        <p:txBody>
          <a:bodyPr/>
          <a:lstStyle/>
          <a:p>
            <a:r>
              <a:rPr kumimoji="1" lang="ja-JP" altLang="en-US" dirty="0"/>
              <a:t>新規ページの作成</a:t>
            </a:r>
          </a:p>
        </p:txBody>
      </p:sp>
      <p:pic>
        <p:nvPicPr>
          <p:cNvPr id="4" name="図 3">
            <a:extLst>
              <a:ext uri="{FF2B5EF4-FFF2-40B4-BE49-F238E27FC236}">
                <a16:creationId xmlns:a16="http://schemas.microsoft.com/office/drawing/2014/main" id="{22CA355D-EB1C-4C6A-BE04-660A21A5B947}"/>
              </a:ext>
            </a:extLst>
          </p:cNvPr>
          <p:cNvPicPr>
            <a:picLocks noChangeAspect="1"/>
          </p:cNvPicPr>
          <p:nvPr/>
        </p:nvPicPr>
        <p:blipFill>
          <a:blip r:embed="rId2"/>
          <a:stretch>
            <a:fillRect/>
          </a:stretch>
        </p:blipFill>
        <p:spPr>
          <a:xfrm>
            <a:off x="7229943" y="0"/>
            <a:ext cx="2593700" cy="2004223"/>
          </a:xfrm>
          <a:prstGeom prst="rect">
            <a:avLst/>
          </a:prstGeom>
          <a:ln>
            <a:solidFill>
              <a:schemeClr val="accent1"/>
            </a:solidFill>
          </a:ln>
        </p:spPr>
      </p:pic>
      <p:pic>
        <p:nvPicPr>
          <p:cNvPr id="6" name="図 5">
            <a:extLst>
              <a:ext uri="{FF2B5EF4-FFF2-40B4-BE49-F238E27FC236}">
                <a16:creationId xmlns:a16="http://schemas.microsoft.com/office/drawing/2014/main" id="{C71B341A-FE67-4289-903F-8EC6DF9E0DA9}"/>
              </a:ext>
            </a:extLst>
          </p:cNvPr>
          <p:cNvPicPr>
            <a:picLocks noChangeAspect="1"/>
          </p:cNvPicPr>
          <p:nvPr/>
        </p:nvPicPr>
        <p:blipFill>
          <a:blip r:embed="rId3"/>
          <a:stretch>
            <a:fillRect/>
          </a:stretch>
        </p:blipFill>
        <p:spPr>
          <a:xfrm>
            <a:off x="7180965" y="2081803"/>
            <a:ext cx="3467986" cy="2206900"/>
          </a:xfrm>
          <a:prstGeom prst="rect">
            <a:avLst/>
          </a:prstGeom>
          <a:ln>
            <a:solidFill>
              <a:schemeClr val="accent1"/>
            </a:solidFill>
          </a:ln>
        </p:spPr>
      </p:pic>
      <p:pic>
        <p:nvPicPr>
          <p:cNvPr id="8" name="図 7">
            <a:extLst>
              <a:ext uri="{FF2B5EF4-FFF2-40B4-BE49-F238E27FC236}">
                <a16:creationId xmlns:a16="http://schemas.microsoft.com/office/drawing/2014/main" id="{293A60C2-C324-4682-BA0C-37B328CABFC0}"/>
              </a:ext>
            </a:extLst>
          </p:cNvPr>
          <p:cNvPicPr>
            <a:picLocks noChangeAspect="1"/>
          </p:cNvPicPr>
          <p:nvPr/>
        </p:nvPicPr>
        <p:blipFill>
          <a:blip r:embed="rId4"/>
          <a:stretch>
            <a:fillRect/>
          </a:stretch>
        </p:blipFill>
        <p:spPr>
          <a:xfrm>
            <a:off x="7229943" y="4427770"/>
            <a:ext cx="3615857" cy="2318565"/>
          </a:xfrm>
          <a:prstGeom prst="rect">
            <a:avLst/>
          </a:prstGeom>
          <a:ln>
            <a:solidFill>
              <a:schemeClr val="accent1"/>
            </a:solidFill>
          </a:ln>
        </p:spPr>
      </p:pic>
      <p:pic>
        <p:nvPicPr>
          <p:cNvPr id="10" name="図 9">
            <a:extLst>
              <a:ext uri="{FF2B5EF4-FFF2-40B4-BE49-F238E27FC236}">
                <a16:creationId xmlns:a16="http://schemas.microsoft.com/office/drawing/2014/main" id="{A2140113-02AC-479D-97B1-321AF9F1F70A}"/>
              </a:ext>
            </a:extLst>
          </p:cNvPr>
          <p:cNvPicPr>
            <a:picLocks noChangeAspect="1"/>
          </p:cNvPicPr>
          <p:nvPr/>
        </p:nvPicPr>
        <p:blipFill>
          <a:blip r:embed="rId5"/>
          <a:stretch>
            <a:fillRect/>
          </a:stretch>
        </p:blipFill>
        <p:spPr>
          <a:xfrm>
            <a:off x="378128" y="3529596"/>
            <a:ext cx="2444515" cy="1796348"/>
          </a:xfrm>
          <a:prstGeom prst="rect">
            <a:avLst/>
          </a:prstGeom>
          <a:ln>
            <a:solidFill>
              <a:schemeClr val="accent1"/>
            </a:solidFill>
          </a:ln>
        </p:spPr>
      </p:pic>
      <p:sp>
        <p:nvSpPr>
          <p:cNvPr id="12" name="テキスト ボックス 11">
            <a:extLst>
              <a:ext uri="{FF2B5EF4-FFF2-40B4-BE49-F238E27FC236}">
                <a16:creationId xmlns:a16="http://schemas.microsoft.com/office/drawing/2014/main" id="{37C795A6-3635-4B96-90A8-816F26C8D8A8}"/>
              </a:ext>
            </a:extLst>
          </p:cNvPr>
          <p:cNvSpPr txBox="1"/>
          <p:nvPr/>
        </p:nvSpPr>
        <p:spPr>
          <a:xfrm>
            <a:off x="378128" y="1494052"/>
            <a:ext cx="6498921" cy="2154436"/>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「ページの追加」をクリックします</a:t>
            </a:r>
            <a:endParaRPr kumimoji="1" lang="en-US" altLang="ja-JP" sz="2000" dirty="0"/>
          </a:p>
          <a:p>
            <a:pPr marL="457200" indent="-457200" algn="l">
              <a:spcAft>
                <a:spcPts val="600"/>
              </a:spcAft>
              <a:buFont typeface="+mj-lt"/>
              <a:buAutoNum type="arabicPeriod"/>
            </a:pPr>
            <a:r>
              <a:rPr kumimoji="1" lang="ja-JP" altLang="en-US" sz="2000" dirty="0"/>
              <a:t>ページ種類を「テーブルベースのビューとフォーム」を選択します</a:t>
            </a:r>
            <a:endParaRPr kumimoji="1" lang="en-US" altLang="ja-JP" sz="2000" dirty="0"/>
          </a:p>
          <a:p>
            <a:pPr marL="457200" indent="-457200" algn="l">
              <a:spcAft>
                <a:spcPts val="600"/>
              </a:spcAft>
              <a:buFont typeface="+mj-lt"/>
              <a:buAutoNum type="arabicPeriod"/>
            </a:pPr>
            <a:r>
              <a:rPr kumimoji="1" lang="ja-JP" altLang="en-US" sz="2000" dirty="0"/>
              <a:t>テーブル選択画面にて以下のテーブルを選択します</a:t>
            </a:r>
            <a:br>
              <a:rPr kumimoji="1" lang="en-US" altLang="ja-JP" sz="2000" dirty="0"/>
            </a:br>
            <a:r>
              <a:rPr kumimoji="1" lang="ja-JP" altLang="en-US" sz="2000" dirty="0"/>
              <a:t>機材、不具合管理、貸出予定</a:t>
            </a:r>
            <a:endParaRPr kumimoji="1" lang="en-US" altLang="ja-JP" sz="2000" dirty="0"/>
          </a:p>
          <a:p>
            <a:pPr marL="457200" indent="-457200" algn="l">
              <a:spcAft>
                <a:spcPts val="600"/>
              </a:spcAft>
              <a:buFont typeface="+mj-lt"/>
              <a:buAutoNum type="arabicPeriod"/>
            </a:pPr>
            <a:r>
              <a:rPr kumimoji="1" lang="ja-JP" altLang="en-US" sz="2000" dirty="0"/>
              <a:t>アプリ作成されたら一旦「保存」、「公開」、「再生」します。</a:t>
            </a:r>
            <a:endParaRPr kumimoji="1" lang="en-US" altLang="ja-JP" sz="2000" dirty="0"/>
          </a:p>
          <a:p>
            <a:pPr marL="457200" indent="-457200" algn="l">
              <a:spcAft>
                <a:spcPts val="600"/>
              </a:spcAft>
              <a:buFont typeface="+mj-lt"/>
              <a:buAutoNum type="arabicPeriod"/>
            </a:pPr>
            <a:endParaRPr kumimoji="1" lang="en-US" altLang="ja-JP" sz="2000" dirty="0"/>
          </a:p>
        </p:txBody>
      </p:sp>
    </p:spTree>
    <p:extLst>
      <p:ext uri="{BB962C8B-B14F-4D97-AF65-F5344CB8AC3E}">
        <p14:creationId xmlns:p14="http://schemas.microsoft.com/office/powerpoint/2010/main" val="9084815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p:txBody>
          <a:bodyPr/>
          <a:lstStyle/>
          <a:p>
            <a:r>
              <a:rPr kumimoji="1" lang="ja-JP" altLang="en-US" dirty="0"/>
              <a:t>「機材」のビューとフォームの編集</a:t>
            </a:r>
          </a:p>
        </p:txBody>
      </p:sp>
    </p:spTree>
    <p:extLst>
      <p:ext uri="{BB962C8B-B14F-4D97-AF65-F5344CB8AC3E}">
        <p14:creationId xmlns:p14="http://schemas.microsoft.com/office/powerpoint/2010/main" val="4028064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269242" y="149721"/>
            <a:ext cx="5304537" cy="553998"/>
          </a:xfrm>
        </p:spPr>
        <p:txBody>
          <a:bodyPr/>
          <a:lstStyle/>
          <a:p>
            <a:r>
              <a:rPr kumimoji="1" lang="ja-JP" altLang="en-US" dirty="0"/>
              <a:t>「機材」のビューの編集</a:t>
            </a:r>
          </a:p>
        </p:txBody>
      </p:sp>
      <p:pic>
        <p:nvPicPr>
          <p:cNvPr id="8" name="図 7">
            <a:extLst>
              <a:ext uri="{FF2B5EF4-FFF2-40B4-BE49-F238E27FC236}">
                <a16:creationId xmlns:a16="http://schemas.microsoft.com/office/drawing/2014/main" id="{9EFB0A7B-DCEF-4F23-B595-3B9F7CA365F4}"/>
              </a:ext>
            </a:extLst>
          </p:cNvPr>
          <p:cNvPicPr>
            <a:picLocks noChangeAspect="1"/>
          </p:cNvPicPr>
          <p:nvPr/>
        </p:nvPicPr>
        <p:blipFill>
          <a:blip r:embed="rId2"/>
          <a:stretch>
            <a:fillRect/>
          </a:stretch>
        </p:blipFill>
        <p:spPr>
          <a:xfrm>
            <a:off x="6699249" y="169752"/>
            <a:ext cx="5304537" cy="2648600"/>
          </a:xfrm>
          <a:prstGeom prst="rect">
            <a:avLst/>
          </a:prstGeom>
          <a:ln>
            <a:solidFill>
              <a:schemeClr val="accent1"/>
            </a:solidFill>
          </a:ln>
        </p:spPr>
      </p:pic>
      <p:pic>
        <p:nvPicPr>
          <p:cNvPr id="10" name="図 9">
            <a:extLst>
              <a:ext uri="{FF2B5EF4-FFF2-40B4-BE49-F238E27FC236}">
                <a16:creationId xmlns:a16="http://schemas.microsoft.com/office/drawing/2014/main" id="{A14FE75B-CA63-4C9F-AC9D-71ED962A5B5D}"/>
              </a:ext>
            </a:extLst>
          </p:cNvPr>
          <p:cNvPicPr>
            <a:picLocks noChangeAspect="1"/>
          </p:cNvPicPr>
          <p:nvPr/>
        </p:nvPicPr>
        <p:blipFill>
          <a:blip r:embed="rId3"/>
          <a:stretch>
            <a:fillRect/>
          </a:stretch>
        </p:blipFill>
        <p:spPr>
          <a:xfrm>
            <a:off x="6699249" y="3276600"/>
            <a:ext cx="4964600" cy="2295525"/>
          </a:xfrm>
          <a:prstGeom prst="rect">
            <a:avLst/>
          </a:prstGeom>
          <a:ln>
            <a:solidFill>
              <a:schemeClr val="accent1"/>
            </a:solidFill>
          </a:ln>
        </p:spPr>
      </p:pic>
      <p:pic>
        <p:nvPicPr>
          <p:cNvPr id="12" name="図 11">
            <a:extLst>
              <a:ext uri="{FF2B5EF4-FFF2-40B4-BE49-F238E27FC236}">
                <a16:creationId xmlns:a16="http://schemas.microsoft.com/office/drawing/2014/main" id="{E7A74B4B-9383-45C8-B2FB-C83AC97E6357}"/>
              </a:ext>
            </a:extLst>
          </p:cNvPr>
          <p:cNvPicPr>
            <a:picLocks noChangeAspect="1"/>
          </p:cNvPicPr>
          <p:nvPr/>
        </p:nvPicPr>
        <p:blipFill>
          <a:blip r:embed="rId4"/>
          <a:stretch>
            <a:fillRect/>
          </a:stretch>
        </p:blipFill>
        <p:spPr>
          <a:xfrm>
            <a:off x="283463" y="3865738"/>
            <a:ext cx="3066667" cy="2809524"/>
          </a:xfrm>
          <a:prstGeom prst="rect">
            <a:avLst/>
          </a:prstGeom>
          <a:ln>
            <a:solidFill>
              <a:schemeClr val="accent1"/>
            </a:solidFill>
          </a:ln>
        </p:spPr>
      </p:pic>
      <p:sp>
        <p:nvSpPr>
          <p:cNvPr id="14" name="テキスト ボックス 13">
            <a:extLst>
              <a:ext uri="{FF2B5EF4-FFF2-40B4-BE49-F238E27FC236}">
                <a16:creationId xmlns:a16="http://schemas.microsoft.com/office/drawing/2014/main" id="{1F50934A-D280-4714-8142-3FC0ADA9DDD7}"/>
              </a:ext>
            </a:extLst>
          </p:cNvPr>
          <p:cNvSpPr txBox="1"/>
          <p:nvPr/>
        </p:nvSpPr>
        <p:spPr>
          <a:xfrm>
            <a:off x="378129" y="1494052"/>
            <a:ext cx="6127446" cy="2308324"/>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対象のソリューション画面にて、</a:t>
            </a:r>
            <a:br>
              <a:rPr kumimoji="1" lang="en-US" altLang="ja-JP" sz="2000" dirty="0"/>
            </a:br>
            <a:r>
              <a:rPr kumimoji="1" lang="ja-JP" altLang="en-US" sz="2000" dirty="0"/>
              <a:t>テーブル「機材」のビュー「アクティブな機材」をクリックします</a:t>
            </a:r>
            <a:endParaRPr kumimoji="1" lang="en-US" altLang="ja-JP" sz="2000" dirty="0"/>
          </a:p>
          <a:p>
            <a:pPr marL="457200" indent="-457200" algn="l">
              <a:spcAft>
                <a:spcPts val="600"/>
              </a:spcAft>
              <a:buFont typeface="+mj-lt"/>
              <a:buAutoNum type="arabicPeriod"/>
            </a:pPr>
            <a:r>
              <a:rPr kumimoji="1" lang="ja-JP" altLang="en-US" sz="2000" dirty="0"/>
              <a:t>ビュー編集画面にて、「＋列を表示する」アイコン、もしくは</a:t>
            </a:r>
            <a:br>
              <a:rPr kumimoji="1" lang="en-US" altLang="ja-JP" sz="2000" dirty="0"/>
            </a:br>
            <a:r>
              <a:rPr kumimoji="1" lang="ja-JP" altLang="en-US" sz="2000" dirty="0"/>
              <a:t>左側メニュー「テーブル列」からビューの列を指定します。</a:t>
            </a:r>
            <a:br>
              <a:rPr kumimoji="1" lang="en-US" altLang="ja-JP" sz="2000" dirty="0"/>
            </a:br>
            <a:r>
              <a:rPr kumimoji="1" lang="ja-JP" altLang="en-US" sz="2000" dirty="0"/>
              <a:t>以下の列を表示させます。</a:t>
            </a:r>
            <a:br>
              <a:rPr kumimoji="1" lang="en-US" altLang="ja-JP" sz="2000" dirty="0"/>
            </a:br>
            <a:r>
              <a:rPr kumimoji="1" lang="ja-JP" altLang="en-US" sz="2000" u="sng" dirty="0"/>
              <a:t>管理番号、機材名、型番、機材ステータス、作成日</a:t>
            </a:r>
            <a:endParaRPr kumimoji="1" lang="en-US" altLang="ja-JP" sz="2000" u="sng" dirty="0"/>
          </a:p>
          <a:p>
            <a:pPr marL="457200" indent="-457200" algn="l">
              <a:spcAft>
                <a:spcPts val="600"/>
              </a:spcAft>
              <a:buFont typeface="+mj-lt"/>
              <a:buAutoNum type="arabicPeriod"/>
            </a:pPr>
            <a:r>
              <a:rPr kumimoji="1" lang="ja-JP" altLang="en-US" sz="2000" dirty="0"/>
              <a:t>「上書き保存」して「公開」します</a:t>
            </a:r>
          </a:p>
        </p:txBody>
      </p:sp>
      <p:sp>
        <p:nvSpPr>
          <p:cNvPr id="15" name="正方形/長方形 14">
            <a:extLst>
              <a:ext uri="{FF2B5EF4-FFF2-40B4-BE49-F238E27FC236}">
                <a16:creationId xmlns:a16="http://schemas.microsoft.com/office/drawing/2014/main" id="{35F4BC32-8648-411E-B369-4339F690521A}"/>
              </a:ext>
            </a:extLst>
          </p:cNvPr>
          <p:cNvSpPr/>
          <p:nvPr/>
        </p:nvSpPr>
        <p:spPr bwMode="auto">
          <a:xfrm>
            <a:off x="1438275" y="3962400"/>
            <a:ext cx="1066800" cy="23812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A3AB3763-F4B3-4085-8D48-CDD86F6FA1B5}"/>
              </a:ext>
            </a:extLst>
          </p:cNvPr>
          <p:cNvSpPr/>
          <p:nvPr/>
        </p:nvSpPr>
        <p:spPr bwMode="auto">
          <a:xfrm>
            <a:off x="2628899" y="3962399"/>
            <a:ext cx="628651" cy="238125"/>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7472077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254888" y="155511"/>
            <a:ext cx="11018520" cy="553998"/>
          </a:xfrm>
        </p:spPr>
        <p:txBody>
          <a:bodyPr/>
          <a:lstStyle/>
          <a:p>
            <a:r>
              <a:rPr kumimoji="1" lang="ja-JP" altLang="en-US" dirty="0"/>
              <a:t>「機材」のフォームの編集</a:t>
            </a:r>
          </a:p>
        </p:txBody>
      </p:sp>
      <p:pic>
        <p:nvPicPr>
          <p:cNvPr id="4" name="図 3">
            <a:extLst>
              <a:ext uri="{FF2B5EF4-FFF2-40B4-BE49-F238E27FC236}">
                <a16:creationId xmlns:a16="http://schemas.microsoft.com/office/drawing/2014/main" id="{5DC8D407-A062-4B11-BE27-51249101116D}"/>
              </a:ext>
            </a:extLst>
          </p:cNvPr>
          <p:cNvPicPr>
            <a:picLocks noChangeAspect="1"/>
          </p:cNvPicPr>
          <p:nvPr/>
        </p:nvPicPr>
        <p:blipFill>
          <a:blip r:embed="rId2"/>
          <a:stretch>
            <a:fillRect/>
          </a:stretch>
        </p:blipFill>
        <p:spPr>
          <a:xfrm>
            <a:off x="5581413" y="886005"/>
            <a:ext cx="6022324" cy="1662469"/>
          </a:xfrm>
          <a:prstGeom prst="rect">
            <a:avLst/>
          </a:prstGeom>
          <a:ln>
            <a:solidFill>
              <a:schemeClr val="accent1"/>
            </a:solidFill>
          </a:ln>
        </p:spPr>
      </p:pic>
      <p:pic>
        <p:nvPicPr>
          <p:cNvPr id="6" name="図 5">
            <a:extLst>
              <a:ext uri="{FF2B5EF4-FFF2-40B4-BE49-F238E27FC236}">
                <a16:creationId xmlns:a16="http://schemas.microsoft.com/office/drawing/2014/main" id="{3E56C020-5536-4526-9CFD-B415CB59976B}"/>
              </a:ext>
            </a:extLst>
          </p:cNvPr>
          <p:cNvPicPr>
            <a:picLocks noChangeAspect="1"/>
          </p:cNvPicPr>
          <p:nvPr/>
        </p:nvPicPr>
        <p:blipFill>
          <a:blip r:embed="rId3"/>
          <a:stretch>
            <a:fillRect/>
          </a:stretch>
        </p:blipFill>
        <p:spPr>
          <a:xfrm>
            <a:off x="5581413" y="2916627"/>
            <a:ext cx="6242865" cy="3785862"/>
          </a:xfrm>
          <a:prstGeom prst="rect">
            <a:avLst/>
          </a:prstGeom>
          <a:ln>
            <a:solidFill>
              <a:schemeClr val="accent1"/>
            </a:solidFill>
          </a:ln>
        </p:spPr>
      </p:pic>
      <p:pic>
        <p:nvPicPr>
          <p:cNvPr id="8" name="図 7">
            <a:extLst>
              <a:ext uri="{FF2B5EF4-FFF2-40B4-BE49-F238E27FC236}">
                <a16:creationId xmlns:a16="http://schemas.microsoft.com/office/drawing/2014/main" id="{D00E6099-C8E9-4860-9437-4CBC6F6A6816}"/>
              </a:ext>
            </a:extLst>
          </p:cNvPr>
          <p:cNvPicPr>
            <a:picLocks noChangeAspect="1"/>
          </p:cNvPicPr>
          <p:nvPr/>
        </p:nvPicPr>
        <p:blipFill>
          <a:blip r:embed="rId4"/>
          <a:stretch>
            <a:fillRect/>
          </a:stretch>
        </p:blipFill>
        <p:spPr>
          <a:xfrm>
            <a:off x="158836" y="3216469"/>
            <a:ext cx="2552381" cy="2180952"/>
          </a:xfrm>
          <a:prstGeom prst="rect">
            <a:avLst/>
          </a:prstGeom>
        </p:spPr>
      </p:pic>
      <p:sp>
        <p:nvSpPr>
          <p:cNvPr id="10" name="タイトル 1">
            <a:extLst>
              <a:ext uri="{FF2B5EF4-FFF2-40B4-BE49-F238E27FC236}">
                <a16:creationId xmlns:a16="http://schemas.microsoft.com/office/drawing/2014/main" id="{C12D85E3-AFEE-4742-9A50-20D695B435E0}"/>
              </a:ext>
            </a:extLst>
          </p:cNvPr>
          <p:cNvSpPr txBox="1">
            <a:spLocks/>
          </p:cNvSpPr>
          <p:nvPr/>
        </p:nvSpPr>
        <p:spPr>
          <a:xfrm>
            <a:off x="169163" y="1497052"/>
            <a:ext cx="5114037" cy="16312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a:lstStyle>
          <a:p>
            <a:pPr marL="457200" indent="-457200" algn="l">
              <a:spcAft>
                <a:spcPts val="600"/>
              </a:spcAft>
              <a:buFont typeface="+mj-lt"/>
              <a:buAutoNum type="arabicPeriod"/>
            </a:pPr>
            <a:r>
              <a:rPr kumimoji="1" lang="ja-JP" altLang="en-US" sz="2400" dirty="0"/>
              <a:t>「機材」の</a:t>
            </a:r>
            <a:r>
              <a:rPr kumimoji="1" lang="en-US" altLang="ja-JP" sz="2400" dirty="0"/>
              <a:t>Main</a:t>
            </a:r>
            <a:r>
              <a:rPr kumimoji="1" lang="ja-JP" altLang="en-US" sz="2400" dirty="0"/>
              <a:t>フォームを開きます</a:t>
            </a:r>
            <a:endParaRPr kumimoji="1" lang="en-US" altLang="ja-JP" sz="2400" dirty="0"/>
          </a:p>
          <a:p>
            <a:pPr marL="457200" indent="-457200" algn="l">
              <a:spcAft>
                <a:spcPts val="600"/>
              </a:spcAft>
              <a:buFont typeface="+mj-lt"/>
              <a:buAutoNum type="arabicPeriod"/>
            </a:pPr>
            <a:r>
              <a:rPr kumimoji="1" lang="ja-JP" altLang="en-US" sz="2400" dirty="0"/>
              <a:t>必要な列を追加し、及び列の配置位置をドラッグアンドドロップで調整します</a:t>
            </a:r>
            <a:endParaRPr kumimoji="1" lang="en-US" altLang="ja-JP" sz="2400" dirty="0"/>
          </a:p>
          <a:p>
            <a:pPr marL="457200" indent="-457200" algn="l">
              <a:spcAft>
                <a:spcPts val="600"/>
              </a:spcAft>
              <a:buFont typeface="+mj-lt"/>
              <a:buAutoNum type="arabicPeriod"/>
            </a:pPr>
            <a:r>
              <a:rPr kumimoji="1" lang="ja-JP" altLang="en-US" sz="2400" dirty="0"/>
              <a:t>「保存」して「公開」します</a:t>
            </a:r>
          </a:p>
        </p:txBody>
      </p:sp>
    </p:spTree>
    <p:extLst>
      <p:ext uri="{BB962C8B-B14F-4D97-AF65-F5344CB8AC3E}">
        <p14:creationId xmlns:p14="http://schemas.microsoft.com/office/powerpoint/2010/main" val="15824128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p:txBody>
          <a:bodyPr/>
          <a:lstStyle/>
          <a:p>
            <a:r>
              <a:rPr kumimoji="1" lang="ja-JP" altLang="en-US" dirty="0"/>
              <a:t>「貸出予定」のビューとフォームの編集</a:t>
            </a:r>
          </a:p>
        </p:txBody>
      </p:sp>
    </p:spTree>
    <p:extLst>
      <p:ext uri="{BB962C8B-B14F-4D97-AF65-F5344CB8AC3E}">
        <p14:creationId xmlns:p14="http://schemas.microsoft.com/office/powerpoint/2010/main" val="3791327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「貸出予定」のビューの編集①</a:t>
            </a:r>
          </a:p>
        </p:txBody>
      </p:sp>
      <p:pic>
        <p:nvPicPr>
          <p:cNvPr id="4" name="図 3">
            <a:extLst>
              <a:ext uri="{FF2B5EF4-FFF2-40B4-BE49-F238E27FC236}">
                <a16:creationId xmlns:a16="http://schemas.microsoft.com/office/drawing/2014/main" id="{6562D39A-8E67-4490-A348-44E438DEC323}"/>
              </a:ext>
            </a:extLst>
          </p:cNvPr>
          <p:cNvPicPr>
            <a:picLocks noChangeAspect="1"/>
          </p:cNvPicPr>
          <p:nvPr/>
        </p:nvPicPr>
        <p:blipFill>
          <a:blip r:embed="rId2"/>
          <a:stretch>
            <a:fillRect/>
          </a:stretch>
        </p:blipFill>
        <p:spPr>
          <a:xfrm>
            <a:off x="6412806" y="734199"/>
            <a:ext cx="5779194" cy="2003187"/>
          </a:xfrm>
          <a:prstGeom prst="rect">
            <a:avLst/>
          </a:prstGeom>
          <a:ln>
            <a:solidFill>
              <a:schemeClr val="accent1"/>
            </a:solidFill>
          </a:ln>
        </p:spPr>
      </p:pic>
      <p:pic>
        <p:nvPicPr>
          <p:cNvPr id="6" name="図 5">
            <a:extLst>
              <a:ext uri="{FF2B5EF4-FFF2-40B4-BE49-F238E27FC236}">
                <a16:creationId xmlns:a16="http://schemas.microsoft.com/office/drawing/2014/main" id="{30F4788D-1389-4131-817E-A64FCB88A9C9}"/>
              </a:ext>
            </a:extLst>
          </p:cNvPr>
          <p:cNvPicPr>
            <a:picLocks noChangeAspect="1"/>
          </p:cNvPicPr>
          <p:nvPr/>
        </p:nvPicPr>
        <p:blipFill>
          <a:blip r:embed="rId3"/>
          <a:stretch>
            <a:fillRect/>
          </a:stretch>
        </p:blipFill>
        <p:spPr>
          <a:xfrm>
            <a:off x="2976664" y="4037730"/>
            <a:ext cx="9434411" cy="2652435"/>
          </a:xfrm>
          <a:prstGeom prst="rect">
            <a:avLst/>
          </a:prstGeom>
          <a:ln>
            <a:solidFill>
              <a:schemeClr val="accent1"/>
            </a:solidFill>
          </a:ln>
        </p:spPr>
      </p:pic>
      <p:sp>
        <p:nvSpPr>
          <p:cNvPr id="8" name="テキスト ボックス 7">
            <a:extLst>
              <a:ext uri="{FF2B5EF4-FFF2-40B4-BE49-F238E27FC236}">
                <a16:creationId xmlns:a16="http://schemas.microsoft.com/office/drawing/2014/main" id="{D22195FB-5771-439F-A9CA-AFDE11614360}"/>
              </a:ext>
            </a:extLst>
          </p:cNvPr>
          <p:cNvSpPr txBox="1"/>
          <p:nvPr/>
        </p:nvSpPr>
        <p:spPr>
          <a:xfrm>
            <a:off x="138351" y="1370302"/>
            <a:ext cx="6127446" cy="2015936"/>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1800" dirty="0"/>
              <a:t>対象のソリューション画面にて、</a:t>
            </a:r>
            <a:br>
              <a:rPr kumimoji="1" lang="en-US" altLang="ja-JP" sz="1800" dirty="0"/>
            </a:br>
            <a:r>
              <a:rPr kumimoji="1" lang="ja-JP" altLang="en-US" sz="1800" dirty="0"/>
              <a:t>テーブル「貸出予定」のビュー「アクティブな貸出予定」をクリック</a:t>
            </a:r>
            <a:endParaRPr kumimoji="1" lang="en-US" altLang="ja-JP" sz="1800" dirty="0"/>
          </a:p>
          <a:p>
            <a:pPr marL="457200" indent="-457200" algn="l">
              <a:spcAft>
                <a:spcPts val="600"/>
              </a:spcAft>
              <a:buFont typeface="+mj-lt"/>
              <a:buAutoNum type="arabicPeriod"/>
            </a:pPr>
            <a:r>
              <a:rPr kumimoji="1" lang="ja-JP" altLang="en-US" sz="1800" dirty="0"/>
              <a:t>ビュー編集画面にて、「＋列を表示する」アイコン、もしくは</a:t>
            </a:r>
            <a:br>
              <a:rPr kumimoji="1" lang="en-US" altLang="ja-JP" sz="1800" dirty="0"/>
            </a:br>
            <a:r>
              <a:rPr kumimoji="1" lang="ja-JP" altLang="en-US" sz="1800" dirty="0"/>
              <a:t>左側メニュー「テーブル列」からビューの列を指定します。</a:t>
            </a:r>
            <a:br>
              <a:rPr kumimoji="1" lang="en-US" altLang="ja-JP" sz="1800" dirty="0"/>
            </a:br>
            <a:r>
              <a:rPr kumimoji="1" lang="ja-JP" altLang="en-US" sz="1800" dirty="0"/>
              <a:t>以下の列を表示させます。</a:t>
            </a:r>
            <a:br>
              <a:rPr kumimoji="1" lang="en-US" altLang="ja-JP" sz="1800" dirty="0"/>
            </a:br>
            <a:r>
              <a:rPr kumimoji="1" lang="ja-JP" altLang="en-US" sz="1800" u="sng" dirty="0"/>
              <a:t>管理番号、貸出ステータス、返却日、</a:t>
            </a:r>
            <a:br>
              <a:rPr kumimoji="1" lang="en-US" altLang="ja-JP" sz="1800" u="sng" dirty="0"/>
            </a:br>
            <a:r>
              <a:rPr kumimoji="1" lang="ja-JP" altLang="en-US" sz="1800" u="sng" dirty="0"/>
              <a:t>貸出開始日時、貸出終了日時、作成日</a:t>
            </a:r>
            <a:endParaRPr kumimoji="1" lang="en-US" altLang="ja-JP" sz="1800" u="sng" dirty="0"/>
          </a:p>
        </p:txBody>
      </p:sp>
    </p:spTree>
    <p:extLst>
      <p:ext uri="{BB962C8B-B14F-4D97-AF65-F5344CB8AC3E}">
        <p14:creationId xmlns:p14="http://schemas.microsoft.com/office/powerpoint/2010/main" val="372857707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サンプルデータのインポート</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373593" y="1385097"/>
            <a:ext cx="4089748" cy="4001095"/>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ソリューションが正しくインポートされたことを確認</a:t>
            </a:r>
            <a:endParaRPr kumimoji="1" lang="en-US" altLang="ja-JP" sz="2000" dirty="0"/>
          </a:p>
          <a:p>
            <a:pPr marL="457200" indent="-457200" algn="l">
              <a:spcAft>
                <a:spcPts val="600"/>
              </a:spcAft>
              <a:buFont typeface="+mj-lt"/>
              <a:buAutoNum type="arabicPeriod"/>
            </a:pPr>
            <a:r>
              <a:rPr kumimoji="1" lang="ja-JP" altLang="en-US" sz="2000" dirty="0"/>
              <a:t>「</a:t>
            </a:r>
            <a:r>
              <a:rPr kumimoji="1" lang="en-US" altLang="ja-JP" sz="2000" dirty="0" err="1"/>
              <a:t>Dataverse</a:t>
            </a:r>
            <a:r>
              <a:rPr kumimoji="1" lang="ja-JP" altLang="en-US" sz="2000" dirty="0"/>
              <a:t>」の「テーブル」一覧から</a:t>
            </a:r>
            <a:br>
              <a:rPr kumimoji="1" lang="en-US" altLang="ja-JP" sz="2000" dirty="0"/>
            </a:br>
            <a:r>
              <a:rPr kumimoji="1" lang="ja-JP" altLang="en-US" sz="2000" dirty="0"/>
              <a:t>「機材」を選択します</a:t>
            </a:r>
            <a:endParaRPr kumimoji="1" lang="en-US" altLang="ja-JP" sz="2000" dirty="0"/>
          </a:p>
          <a:p>
            <a:pPr marL="457200" indent="-457200" algn="l">
              <a:spcAft>
                <a:spcPts val="600"/>
              </a:spcAft>
              <a:buFont typeface="+mj-lt"/>
              <a:buAutoNum type="arabicPeriod"/>
            </a:pPr>
            <a:r>
              <a:rPr kumimoji="1" lang="ja-JP" altLang="en-US" sz="2000" dirty="0"/>
              <a:t>「データ」ー「データを取得」ー「</a:t>
            </a:r>
            <a:r>
              <a:rPr kumimoji="1" lang="en-US" altLang="ja-JP" sz="2000" dirty="0"/>
              <a:t>Excel</a:t>
            </a:r>
            <a:r>
              <a:rPr kumimoji="1" lang="ja-JP" altLang="en-US" sz="2000" dirty="0"/>
              <a:t>からデータを取得」を選択します</a:t>
            </a:r>
            <a:endParaRPr kumimoji="1" lang="en-US" altLang="ja-JP" sz="2000" dirty="0"/>
          </a:p>
          <a:p>
            <a:pPr marL="457200" indent="-457200" algn="l">
              <a:spcAft>
                <a:spcPts val="600"/>
              </a:spcAft>
              <a:buFont typeface="+mj-lt"/>
              <a:buAutoNum type="arabicPeriod"/>
            </a:pPr>
            <a:r>
              <a:rPr kumimoji="1" lang="ja-JP" altLang="en-US" sz="2000" dirty="0"/>
              <a:t>「機材管理ハンズオン用サンプルデータ</a:t>
            </a:r>
            <a:r>
              <a:rPr kumimoji="1" lang="en-US" altLang="ja-JP" sz="2000" dirty="0"/>
              <a:t>.csv</a:t>
            </a:r>
            <a:r>
              <a:rPr kumimoji="1" lang="ja-JP" altLang="en-US" sz="2000" dirty="0"/>
              <a:t>」をアップロードして、「インポート」ボタンをクリックします</a:t>
            </a:r>
            <a:endParaRPr kumimoji="1" lang="en-US" altLang="ja-JP" sz="2000" dirty="0"/>
          </a:p>
          <a:p>
            <a:pPr algn="l">
              <a:spcAft>
                <a:spcPts val="600"/>
              </a:spcAft>
            </a:pPr>
            <a:r>
              <a:rPr kumimoji="1" lang="en-US" altLang="ja-JP" sz="2000" dirty="0">
                <a:solidFill>
                  <a:srgbClr val="FF0000"/>
                </a:solidFill>
              </a:rPr>
              <a:t>※</a:t>
            </a:r>
            <a:r>
              <a:rPr kumimoji="1" lang="ja-JP" altLang="en-US" sz="2000" dirty="0">
                <a:solidFill>
                  <a:srgbClr val="FF0000"/>
                </a:solidFill>
              </a:rPr>
              <a:t>ファイル名は長すぎるとインポートエラーになるため、以下のように</a:t>
            </a:r>
            <a:r>
              <a:rPr kumimoji="1" lang="en-US" altLang="ja-JP" sz="2000" dirty="0">
                <a:solidFill>
                  <a:srgbClr val="FF0000"/>
                </a:solidFill>
              </a:rPr>
              <a:t>input.csv</a:t>
            </a:r>
            <a:r>
              <a:rPr kumimoji="1" lang="ja-JP" altLang="en-US" sz="2000" dirty="0">
                <a:solidFill>
                  <a:srgbClr val="FF0000"/>
                </a:solidFill>
              </a:rPr>
              <a:t>に変更してからインポート</a:t>
            </a:r>
            <a:endParaRPr kumimoji="1" lang="en-US" altLang="ja-JP" sz="2000" dirty="0">
              <a:solidFill>
                <a:srgbClr val="FF0000"/>
              </a:solidFill>
            </a:endParaRPr>
          </a:p>
        </p:txBody>
      </p:sp>
      <p:pic>
        <p:nvPicPr>
          <p:cNvPr id="5" name="図 4">
            <a:extLst>
              <a:ext uri="{FF2B5EF4-FFF2-40B4-BE49-F238E27FC236}">
                <a16:creationId xmlns:a16="http://schemas.microsoft.com/office/drawing/2014/main" id="{8A640BFE-D603-40B3-8130-C12C4724D1F7}"/>
              </a:ext>
            </a:extLst>
          </p:cNvPr>
          <p:cNvPicPr>
            <a:picLocks noChangeAspect="1"/>
          </p:cNvPicPr>
          <p:nvPr/>
        </p:nvPicPr>
        <p:blipFill>
          <a:blip r:embed="rId2"/>
          <a:stretch>
            <a:fillRect/>
          </a:stretch>
        </p:blipFill>
        <p:spPr>
          <a:xfrm>
            <a:off x="5290926" y="1095250"/>
            <a:ext cx="5957590" cy="2573800"/>
          </a:xfrm>
          <a:prstGeom prst="rect">
            <a:avLst/>
          </a:prstGeom>
          <a:ln>
            <a:solidFill>
              <a:schemeClr val="tx1"/>
            </a:solidFill>
          </a:ln>
        </p:spPr>
      </p:pic>
      <p:pic>
        <p:nvPicPr>
          <p:cNvPr id="13" name="図 12">
            <a:extLst>
              <a:ext uri="{FF2B5EF4-FFF2-40B4-BE49-F238E27FC236}">
                <a16:creationId xmlns:a16="http://schemas.microsoft.com/office/drawing/2014/main" id="{AAD7BFCD-D639-4D31-AD5E-11E1DA3FC5EE}"/>
              </a:ext>
            </a:extLst>
          </p:cNvPr>
          <p:cNvPicPr>
            <a:picLocks noChangeAspect="1"/>
          </p:cNvPicPr>
          <p:nvPr/>
        </p:nvPicPr>
        <p:blipFill>
          <a:blip r:embed="rId3"/>
          <a:stretch>
            <a:fillRect/>
          </a:stretch>
        </p:blipFill>
        <p:spPr>
          <a:xfrm>
            <a:off x="5242702" y="3848629"/>
            <a:ext cx="6054037" cy="1247999"/>
          </a:xfrm>
          <a:prstGeom prst="rect">
            <a:avLst/>
          </a:prstGeom>
          <a:ln>
            <a:solidFill>
              <a:schemeClr val="tx1"/>
            </a:solidFill>
          </a:ln>
        </p:spPr>
      </p:pic>
      <p:pic>
        <p:nvPicPr>
          <p:cNvPr id="6" name="図 5">
            <a:extLst>
              <a:ext uri="{FF2B5EF4-FFF2-40B4-BE49-F238E27FC236}">
                <a16:creationId xmlns:a16="http://schemas.microsoft.com/office/drawing/2014/main" id="{811B105F-30E9-4527-A7FB-7B9E89FCCF71}"/>
              </a:ext>
            </a:extLst>
          </p:cNvPr>
          <p:cNvPicPr>
            <a:picLocks noChangeAspect="1"/>
          </p:cNvPicPr>
          <p:nvPr/>
        </p:nvPicPr>
        <p:blipFill>
          <a:blip r:embed="rId4"/>
          <a:stretch>
            <a:fillRect/>
          </a:stretch>
        </p:blipFill>
        <p:spPr>
          <a:xfrm>
            <a:off x="5194478" y="5444778"/>
            <a:ext cx="4293112" cy="1103750"/>
          </a:xfrm>
          <a:prstGeom prst="rect">
            <a:avLst/>
          </a:prstGeom>
          <a:ln>
            <a:solidFill>
              <a:schemeClr val="tx1"/>
            </a:solidFill>
          </a:ln>
        </p:spPr>
      </p:pic>
      <p:pic>
        <p:nvPicPr>
          <p:cNvPr id="7" name="図 6">
            <a:extLst>
              <a:ext uri="{FF2B5EF4-FFF2-40B4-BE49-F238E27FC236}">
                <a16:creationId xmlns:a16="http://schemas.microsoft.com/office/drawing/2014/main" id="{DC763099-6A6F-4EDC-B7BE-F9B51CA3A0DD}"/>
              </a:ext>
            </a:extLst>
          </p:cNvPr>
          <p:cNvPicPr>
            <a:picLocks noChangeAspect="1"/>
          </p:cNvPicPr>
          <p:nvPr/>
        </p:nvPicPr>
        <p:blipFill>
          <a:blip r:embed="rId5"/>
          <a:stretch>
            <a:fillRect/>
          </a:stretch>
        </p:blipFill>
        <p:spPr>
          <a:xfrm>
            <a:off x="588263" y="5386192"/>
            <a:ext cx="4089748" cy="1434740"/>
          </a:xfrm>
          <a:prstGeom prst="rect">
            <a:avLst/>
          </a:prstGeom>
          <a:ln>
            <a:solidFill>
              <a:schemeClr val="accent1"/>
            </a:solidFill>
          </a:ln>
        </p:spPr>
      </p:pic>
    </p:spTree>
    <p:extLst>
      <p:ext uri="{BB962C8B-B14F-4D97-AF65-F5344CB8AC3E}">
        <p14:creationId xmlns:p14="http://schemas.microsoft.com/office/powerpoint/2010/main" val="8104911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「貸出予定」のビューの編集②</a:t>
            </a:r>
          </a:p>
        </p:txBody>
      </p:sp>
      <p:pic>
        <p:nvPicPr>
          <p:cNvPr id="4" name="図 3">
            <a:extLst>
              <a:ext uri="{FF2B5EF4-FFF2-40B4-BE49-F238E27FC236}">
                <a16:creationId xmlns:a16="http://schemas.microsoft.com/office/drawing/2014/main" id="{172BA9AA-7668-41DB-B4E0-7194FEAA1671}"/>
              </a:ext>
            </a:extLst>
          </p:cNvPr>
          <p:cNvPicPr>
            <a:picLocks noChangeAspect="1"/>
          </p:cNvPicPr>
          <p:nvPr/>
        </p:nvPicPr>
        <p:blipFill>
          <a:blip r:embed="rId2"/>
          <a:stretch>
            <a:fillRect/>
          </a:stretch>
        </p:blipFill>
        <p:spPr>
          <a:xfrm>
            <a:off x="7857628" y="356565"/>
            <a:ext cx="3123809" cy="3542857"/>
          </a:xfrm>
          <a:prstGeom prst="rect">
            <a:avLst/>
          </a:prstGeom>
          <a:ln>
            <a:solidFill>
              <a:schemeClr val="accent1"/>
            </a:solidFill>
          </a:ln>
        </p:spPr>
      </p:pic>
      <p:pic>
        <p:nvPicPr>
          <p:cNvPr id="6" name="図 5">
            <a:extLst>
              <a:ext uri="{FF2B5EF4-FFF2-40B4-BE49-F238E27FC236}">
                <a16:creationId xmlns:a16="http://schemas.microsoft.com/office/drawing/2014/main" id="{C2E29F97-90AA-49EE-8F41-9CA1C3F9C7F6}"/>
              </a:ext>
            </a:extLst>
          </p:cNvPr>
          <p:cNvPicPr>
            <a:picLocks noChangeAspect="1"/>
          </p:cNvPicPr>
          <p:nvPr/>
        </p:nvPicPr>
        <p:blipFill>
          <a:blip r:embed="rId3"/>
          <a:stretch>
            <a:fillRect/>
          </a:stretch>
        </p:blipFill>
        <p:spPr>
          <a:xfrm>
            <a:off x="1844907" y="4065710"/>
            <a:ext cx="9990476" cy="2590476"/>
          </a:xfrm>
          <a:prstGeom prst="rect">
            <a:avLst/>
          </a:prstGeom>
          <a:ln>
            <a:solidFill>
              <a:schemeClr val="accent1"/>
            </a:solidFill>
          </a:ln>
        </p:spPr>
      </p:pic>
      <p:sp>
        <p:nvSpPr>
          <p:cNvPr id="7" name="タイトル 1">
            <a:extLst>
              <a:ext uri="{FF2B5EF4-FFF2-40B4-BE49-F238E27FC236}">
                <a16:creationId xmlns:a16="http://schemas.microsoft.com/office/drawing/2014/main" id="{4A8F0216-1411-4AFC-AF8A-145CBAD683D4}"/>
              </a:ext>
            </a:extLst>
          </p:cNvPr>
          <p:cNvSpPr txBox="1">
            <a:spLocks/>
          </p:cNvSpPr>
          <p:nvPr/>
        </p:nvSpPr>
        <p:spPr>
          <a:xfrm>
            <a:off x="169163" y="1497052"/>
            <a:ext cx="11018520" cy="126188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a:lstStyle>
          <a:p>
            <a:pPr algn="l">
              <a:spcAft>
                <a:spcPts val="600"/>
              </a:spcAft>
            </a:pPr>
            <a:r>
              <a:rPr kumimoji="1" lang="en-US" altLang="ja-JP" sz="2400" dirty="0"/>
              <a:t>1.</a:t>
            </a:r>
            <a:r>
              <a:rPr kumimoji="1" lang="ja-JP" altLang="en-US" sz="2400" dirty="0"/>
              <a:t>「機材」列を追加した後の、「関連」タブから「機材」</a:t>
            </a:r>
            <a:endParaRPr kumimoji="1" lang="en-US" altLang="ja-JP" sz="2400" dirty="0"/>
          </a:p>
          <a:p>
            <a:pPr algn="l">
              <a:spcAft>
                <a:spcPts val="600"/>
              </a:spcAft>
            </a:pPr>
            <a:r>
              <a:rPr lang="ja-JP" altLang="en-US" sz="2400" dirty="0"/>
              <a:t>テーブルの列「カテゴリ」、「機材名」を追加</a:t>
            </a:r>
            <a:endParaRPr lang="en-US" altLang="ja-JP" sz="2400" dirty="0"/>
          </a:p>
          <a:p>
            <a:pPr algn="l">
              <a:spcAft>
                <a:spcPts val="600"/>
              </a:spcAft>
            </a:pPr>
            <a:r>
              <a:rPr kumimoji="1" lang="en-US" altLang="ja-JP" sz="2400" dirty="0"/>
              <a:t>2.</a:t>
            </a:r>
            <a:r>
              <a:rPr kumimoji="1" lang="ja-JP" altLang="en-US" sz="2400" dirty="0"/>
              <a:t>「上書き保存」して「公開」します</a:t>
            </a:r>
          </a:p>
        </p:txBody>
      </p:sp>
    </p:spTree>
    <p:extLst>
      <p:ext uri="{BB962C8B-B14F-4D97-AF65-F5344CB8AC3E}">
        <p14:creationId xmlns:p14="http://schemas.microsoft.com/office/powerpoint/2010/main" val="281139365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73913" y="393248"/>
            <a:ext cx="11018520" cy="553998"/>
          </a:xfrm>
        </p:spPr>
        <p:txBody>
          <a:bodyPr/>
          <a:lstStyle/>
          <a:p>
            <a:r>
              <a:rPr kumimoji="1" lang="ja-JP" altLang="en-US" dirty="0"/>
              <a:t>「貸出予定」のフォームの編集</a:t>
            </a:r>
          </a:p>
        </p:txBody>
      </p:sp>
      <p:sp>
        <p:nvSpPr>
          <p:cNvPr id="7" name="タイトル 1">
            <a:extLst>
              <a:ext uri="{FF2B5EF4-FFF2-40B4-BE49-F238E27FC236}">
                <a16:creationId xmlns:a16="http://schemas.microsoft.com/office/drawing/2014/main" id="{4A8F0216-1411-4AFC-AF8A-145CBAD683D4}"/>
              </a:ext>
            </a:extLst>
          </p:cNvPr>
          <p:cNvSpPr txBox="1">
            <a:spLocks/>
          </p:cNvSpPr>
          <p:nvPr/>
        </p:nvSpPr>
        <p:spPr>
          <a:xfrm>
            <a:off x="169163" y="1497052"/>
            <a:ext cx="5114037" cy="163121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a:lstStyle>
          <a:p>
            <a:pPr algn="l">
              <a:spcAft>
                <a:spcPts val="600"/>
              </a:spcAft>
            </a:pPr>
            <a:r>
              <a:rPr kumimoji="1" lang="en-US" altLang="ja-JP" sz="2400" dirty="0"/>
              <a:t>1.</a:t>
            </a:r>
            <a:r>
              <a:rPr kumimoji="1" lang="ja-JP" altLang="en-US" sz="2400" dirty="0"/>
              <a:t>「貸出予定」の</a:t>
            </a:r>
            <a:r>
              <a:rPr kumimoji="1" lang="en-US" altLang="ja-JP" sz="2400" dirty="0"/>
              <a:t>Main</a:t>
            </a:r>
            <a:r>
              <a:rPr kumimoji="1" lang="ja-JP" altLang="en-US" sz="2400" dirty="0"/>
              <a:t>フォームを開きます</a:t>
            </a:r>
            <a:endParaRPr kumimoji="1" lang="en-US" altLang="ja-JP" sz="2400" dirty="0"/>
          </a:p>
          <a:p>
            <a:pPr algn="l">
              <a:spcAft>
                <a:spcPts val="600"/>
              </a:spcAft>
            </a:pPr>
            <a:r>
              <a:rPr kumimoji="1" lang="en-US" altLang="ja-JP" sz="2400" dirty="0"/>
              <a:t>2.</a:t>
            </a:r>
            <a:r>
              <a:rPr kumimoji="1" lang="ja-JP" altLang="en-US" sz="2400" dirty="0"/>
              <a:t>必要な列を追加し、及び列の配置位置をドラッグアンドドロップで調整します</a:t>
            </a:r>
            <a:endParaRPr kumimoji="1" lang="en-US" altLang="ja-JP" sz="2400" dirty="0"/>
          </a:p>
          <a:p>
            <a:pPr algn="l">
              <a:spcAft>
                <a:spcPts val="600"/>
              </a:spcAft>
            </a:pPr>
            <a:r>
              <a:rPr kumimoji="1" lang="en-US" altLang="ja-JP" sz="2400" dirty="0"/>
              <a:t>3.</a:t>
            </a:r>
            <a:r>
              <a:rPr kumimoji="1" lang="ja-JP" altLang="en-US" sz="2400" dirty="0"/>
              <a:t>「保存」して「公開」します</a:t>
            </a:r>
          </a:p>
        </p:txBody>
      </p:sp>
      <p:pic>
        <p:nvPicPr>
          <p:cNvPr id="5" name="図 4">
            <a:extLst>
              <a:ext uri="{FF2B5EF4-FFF2-40B4-BE49-F238E27FC236}">
                <a16:creationId xmlns:a16="http://schemas.microsoft.com/office/drawing/2014/main" id="{C37C9792-901B-4096-92D2-FC7FCC837765}"/>
              </a:ext>
            </a:extLst>
          </p:cNvPr>
          <p:cNvPicPr>
            <a:picLocks noChangeAspect="1"/>
          </p:cNvPicPr>
          <p:nvPr/>
        </p:nvPicPr>
        <p:blipFill>
          <a:blip r:embed="rId2"/>
          <a:stretch>
            <a:fillRect/>
          </a:stretch>
        </p:blipFill>
        <p:spPr>
          <a:xfrm>
            <a:off x="6197600" y="393248"/>
            <a:ext cx="5689600" cy="1898216"/>
          </a:xfrm>
          <a:prstGeom prst="rect">
            <a:avLst/>
          </a:prstGeom>
          <a:ln>
            <a:solidFill>
              <a:schemeClr val="accent1"/>
            </a:solidFill>
          </a:ln>
        </p:spPr>
      </p:pic>
      <p:pic>
        <p:nvPicPr>
          <p:cNvPr id="9" name="図 8">
            <a:extLst>
              <a:ext uri="{FF2B5EF4-FFF2-40B4-BE49-F238E27FC236}">
                <a16:creationId xmlns:a16="http://schemas.microsoft.com/office/drawing/2014/main" id="{C6795130-61FE-454E-898E-318E051B3304}"/>
              </a:ext>
            </a:extLst>
          </p:cNvPr>
          <p:cNvPicPr>
            <a:picLocks noChangeAspect="1"/>
          </p:cNvPicPr>
          <p:nvPr/>
        </p:nvPicPr>
        <p:blipFill>
          <a:blip r:embed="rId3"/>
          <a:stretch>
            <a:fillRect/>
          </a:stretch>
        </p:blipFill>
        <p:spPr>
          <a:xfrm>
            <a:off x="5575169" y="2529153"/>
            <a:ext cx="6312031" cy="4074767"/>
          </a:xfrm>
          <a:prstGeom prst="rect">
            <a:avLst/>
          </a:prstGeom>
          <a:ln>
            <a:solidFill>
              <a:schemeClr val="accent1"/>
            </a:solidFill>
          </a:ln>
        </p:spPr>
      </p:pic>
    </p:spTree>
    <p:extLst>
      <p:ext uri="{BB962C8B-B14F-4D97-AF65-F5344CB8AC3E}">
        <p14:creationId xmlns:p14="http://schemas.microsoft.com/office/powerpoint/2010/main" val="10010390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a:xfrm>
            <a:off x="585216" y="3035808"/>
            <a:ext cx="9144000" cy="498598"/>
          </a:xfrm>
        </p:spPr>
        <p:txBody>
          <a:bodyPr/>
          <a:lstStyle/>
          <a:p>
            <a:r>
              <a:rPr kumimoji="1" lang="ja-JP" altLang="en-US" dirty="0"/>
              <a:t>ビジネスプロセスフロー作成</a:t>
            </a:r>
          </a:p>
        </p:txBody>
      </p:sp>
    </p:spTree>
    <p:extLst>
      <p:ext uri="{BB962C8B-B14F-4D97-AF65-F5344CB8AC3E}">
        <p14:creationId xmlns:p14="http://schemas.microsoft.com/office/powerpoint/2010/main" val="326227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プレースホルダー 2">
            <a:extLst>
              <a:ext uri="{FF2B5EF4-FFF2-40B4-BE49-F238E27FC236}">
                <a16:creationId xmlns:a16="http://schemas.microsoft.com/office/drawing/2014/main" id="{E439901D-82C2-68B0-32DF-0D6C43B4AE34}"/>
              </a:ext>
            </a:extLst>
          </p:cNvPr>
          <p:cNvSpPr txBox="1">
            <a:spLocks/>
          </p:cNvSpPr>
          <p:nvPr/>
        </p:nvSpPr>
        <p:spPr>
          <a:xfrm>
            <a:off x="333027" y="1163480"/>
            <a:ext cx="8715374" cy="7879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r>
              <a:rPr lang="en-US" altLang="ja-JP" sz="1600" dirty="0">
                <a:ea typeface="BIZ UDPゴシック" panose="020B0400000000000000" pitchFamily="50" charset="-128"/>
              </a:rPr>
              <a:t>1. </a:t>
            </a:r>
            <a:r>
              <a:rPr lang="ja-JP" altLang="en-US" sz="1600" dirty="0">
                <a:ea typeface="BIZ UDPゴシック" panose="020B0400000000000000" pitchFamily="50" charset="-128"/>
              </a:rPr>
              <a:t>モデル駆動型アプリの編集画面で、　自動化⇒</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ビジネスプロセスフローの作成</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をクリック</a:t>
            </a:r>
            <a:endParaRPr lang="en-US" altLang="ja-JP" sz="1600" dirty="0">
              <a:ea typeface="BIZ UDPゴシック" panose="020B0400000000000000" pitchFamily="50" charset="-128"/>
            </a:endParaRPr>
          </a:p>
          <a:p>
            <a:r>
              <a:rPr lang="en-US" altLang="ja-JP" sz="1600" dirty="0">
                <a:ea typeface="BIZ UDPゴシック" panose="020B0400000000000000" pitchFamily="50" charset="-128"/>
              </a:rPr>
              <a:t>2.</a:t>
            </a:r>
            <a:r>
              <a:rPr lang="ja-JP" altLang="en-US" sz="1600" dirty="0">
                <a:ea typeface="BIZ UDPゴシック" panose="020B0400000000000000" pitchFamily="50" charset="-128"/>
              </a:rPr>
              <a:t> 表示名：</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機材予約対応プロセス</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、名前：</a:t>
            </a:r>
            <a:r>
              <a:rPr lang="en-US" altLang="ja-JP" sz="1600" dirty="0">
                <a:ea typeface="BIZ UDPゴシック" panose="020B0400000000000000" pitchFamily="50" charset="-128"/>
              </a:rPr>
              <a:t>[</a:t>
            </a:r>
            <a:r>
              <a:rPr lang="en-US" altLang="ja-JP" sz="1600" dirty="0" err="1">
                <a:ea typeface="BIZ UDPゴシック" panose="020B0400000000000000" pitchFamily="50" charset="-128"/>
              </a:rPr>
              <a:t>rental_process</a:t>
            </a:r>
            <a:r>
              <a:rPr lang="en-US" altLang="ja-JP" sz="1600" dirty="0">
                <a:ea typeface="BIZ UDPゴシック" panose="020B0400000000000000" pitchFamily="50" charset="-128"/>
              </a:rPr>
              <a:t>]</a:t>
            </a:r>
            <a:br>
              <a:rPr lang="en-US" altLang="ja-JP" sz="1600" dirty="0">
                <a:ea typeface="BIZ UDPゴシック" panose="020B0400000000000000" pitchFamily="50" charset="-128"/>
              </a:rPr>
            </a:br>
            <a:r>
              <a:rPr lang="ja-JP" altLang="en-US" sz="1600" dirty="0">
                <a:ea typeface="BIZ UDPゴシック" panose="020B0400000000000000" pitchFamily="50" charset="-128"/>
              </a:rPr>
              <a:t>　　テーブル：</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貸出予定</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を選択し、</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作成</a:t>
            </a:r>
            <a:r>
              <a:rPr lang="en-US" altLang="ja-JP" sz="1600" dirty="0">
                <a:ea typeface="BIZ UDPゴシック" panose="020B0400000000000000" pitchFamily="50" charset="-128"/>
              </a:rPr>
              <a:t>]</a:t>
            </a:r>
            <a:r>
              <a:rPr lang="ja-JP" altLang="en-US" sz="1600" dirty="0">
                <a:ea typeface="BIZ UDPゴシック" panose="020B0400000000000000" pitchFamily="50" charset="-128"/>
              </a:rPr>
              <a:t>をクリック</a:t>
            </a:r>
            <a:endParaRPr lang="en-US" altLang="ja-JP" sz="1600" dirty="0">
              <a:ea typeface="BIZ UDPゴシック" panose="020B0400000000000000" pitchFamily="50" charset="-128"/>
            </a:endParaRPr>
          </a:p>
        </p:txBody>
      </p:sp>
      <p:sp>
        <p:nvSpPr>
          <p:cNvPr id="5" name="スライド番号プレースホルダー 4">
            <a:extLst>
              <a:ext uri="{FF2B5EF4-FFF2-40B4-BE49-F238E27FC236}">
                <a16:creationId xmlns:a16="http://schemas.microsoft.com/office/drawing/2014/main" id="{B9FFECE3-3EA9-EAFA-75B2-CE1B7157FED8}"/>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defPPr>
              <a:defRPr lang="ja-JP"/>
            </a:defPPr>
            <a:lvl1pPr marL="0" algn="r" defTabSz="914400" rtl="0" eaLnBrk="1" latinLnBrk="0" hangingPunct="1">
              <a:defRPr kumimoji="1" sz="1200" kern="1200">
                <a:solidFill>
                  <a:schemeClr val="tx1">
                    <a:tint val="75000"/>
                  </a:schemeClr>
                </a:solidFill>
                <a:latin typeface="+mn-lt"/>
                <a:ea typeface="BIZ UDPゴシック" panose="020B0400000000000000" pitchFamily="50" charset="-128"/>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fld id="{92294006-1404-42BD-9122-D78FDCAB85AC}" type="slidenum">
              <a:rPr lang="ja-JP" altLang="en-US" smtClean="0"/>
              <a:pPr/>
              <a:t>53</a:t>
            </a:fld>
            <a:endParaRPr kumimoji="1" lang="ja-JP" altLang="en-US" dirty="0"/>
          </a:p>
        </p:txBody>
      </p:sp>
      <p:pic>
        <p:nvPicPr>
          <p:cNvPr id="9" name="図 8">
            <a:extLst>
              <a:ext uri="{FF2B5EF4-FFF2-40B4-BE49-F238E27FC236}">
                <a16:creationId xmlns:a16="http://schemas.microsoft.com/office/drawing/2014/main" id="{B166EC0C-F640-30E7-F6B4-F90938FE61BF}"/>
              </a:ext>
            </a:extLst>
          </p:cNvPr>
          <p:cNvPicPr>
            <a:picLocks noChangeAspect="1"/>
          </p:cNvPicPr>
          <p:nvPr/>
        </p:nvPicPr>
        <p:blipFill>
          <a:blip r:embed="rId3"/>
          <a:stretch>
            <a:fillRect/>
          </a:stretch>
        </p:blipFill>
        <p:spPr>
          <a:xfrm>
            <a:off x="2112884" y="2022409"/>
            <a:ext cx="8474067" cy="4724049"/>
          </a:xfrm>
          <a:prstGeom prst="rect">
            <a:avLst/>
          </a:prstGeom>
        </p:spPr>
      </p:pic>
      <p:sp>
        <p:nvSpPr>
          <p:cNvPr id="12" name="タイトル 1">
            <a:extLst>
              <a:ext uri="{FF2B5EF4-FFF2-40B4-BE49-F238E27FC236}">
                <a16:creationId xmlns:a16="http://schemas.microsoft.com/office/drawing/2014/main" id="{F8D13149-AFE6-8333-EB30-9F99B693D55E}"/>
              </a:ext>
            </a:extLst>
          </p:cNvPr>
          <p:cNvSpPr>
            <a:spLocks noGrp="1"/>
          </p:cNvSpPr>
          <p:nvPr>
            <p:ph type="title"/>
          </p:nvPr>
        </p:nvSpPr>
        <p:spPr>
          <a:xfrm>
            <a:off x="254888" y="457200"/>
            <a:ext cx="11018520" cy="553998"/>
          </a:xfrm>
        </p:spPr>
        <p:txBody>
          <a:bodyPr/>
          <a:lstStyle/>
          <a:p>
            <a:r>
              <a:rPr kumimoji="1" lang="ja-JP" altLang="en-US" dirty="0"/>
              <a:t>新規ビジネスプロセスフロー作成</a:t>
            </a:r>
          </a:p>
        </p:txBody>
      </p:sp>
    </p:spTree>
    <p:extLst>
      <p:ext uri="{BB962C8B-B14F-4D97-AF65-F5344CB8AC3E}">
        <p14:creationId xmlns:p14="http://schemas.microsoft.com/office/powerpoint/2010/main" val="2312613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254888" y="457200"/>
            <a:ext cx="11018520" cy="553998"/>
          </a:xfrm>
        </p:spPr>
        <p:txBody>
          <a:bodyPr/>
          <a:lstStyle/>
          <a:p>
            <a:r>
              <a:rPr kumimoji="1" lang="ja-JP" altLang="en-US" dirty="0"/>
              <a:t>新規ビジネスプロセスフロー作成</a:t>
            </a:r>
          </a:p>
        </p:txBody>
      </p:sp>
      <p:sp>
        <p:nvSpPr>
          <p:cNvPr id="14" name="テキスト ボックス 13">
            <a:extLst>
              <a:ext uri="{FF2B5EF4-FFF2-40B4-BE49-F238E27FC236}">
                <a16:creationId xmlns:a16="http://schemas.microsoft.com/office/drawing/2014/main" id="{4758917C-AE0E-4075-B902-68934E5D8489}"/>
              </a:ext>
            </a:extLst>
          </p:cNvPr>
          <p:cNvSpPr txBox="1"/>
          <p:nvPr/>
        </p:nvSpPr>
        <p:spPr>
          <a:xfrm>
            <a:off x="167453" y="1613118"/>
            <a:ext cx="6127446" cy="1538883"/>
          </a:xfrm>
          <a:prstGeom prst="rect">
            <a:avLst/>
          </a:prstGeom>
          <a:noFill/>
        </p:spPr>
        <p:txBody>
          <a:bodyPr wrap="square" lIns="0" tIns="0" rIns="0" bIns="0" rtlCol="0">
            <a:spAutoFit/>
          </a:bodyPr>
          <a:lstStyle/>
          <a:p>
            <a:pPr marL="342900" indent="-342900" algn="l">
              <a:spcAft>
                <a:spcPts val="600"/>
              </a:spcAft>
              <a:buFont typeface="+mj-lt"/>
              <a:buAutoNum type="arabicPeriod"/>
            </a:pPr>
            <a:r>
              <a:rPr kumimoji="1" lang="ja-JP" altLang="en-US" sz="1800" dirty="0"/>
              <a:t>ビジネスプロセスフロー作成画面にて、一つ目のステージの表示名を「受付」に変更します。</a:t>
            </a:r>
            <a:endParaRPr kumimoji="1" lang="en-US" altLang="ja-JP" sz="1800" dirty="0"/>
          </a:p>
          <a:p>
            <a:pPr marL="342900" indent="-342900" algn="l">
              <a:spcAft>
                <a:spcPts val="600"/>
              </a:spcAft>
              <a:buFont typeface="+mj-lt"/>
              <a:buAutoNum type="arabicPeriod"/>
            </a:pPr>
            <a:endParaRPr kumimoji="1" lang="en-US" altLang="ja-JP" sz="1800" dirty="0"/>
          </a:p>
          <a:p>
            <a:pPr marL="342900" indent="-342900" algn="l">
              <a:spcAft>
                <a:spcPts val="600"/>
              </a:spcAft>
              <a:buFont typeface="+mj-lt"/>
              <a:buAutoNum type="arabicPeriod"/>
            </a:pPr>
            <a:r>
              <a:rPr kumimoji="1" lang="ja-JP" altLang="en-US" sz="1800" dirty="0"/>
              <a:t>ステージ「受付」に以下のデータステップを追加</a:t>
            </a:r>
            <a:br>
              <a:rPr kumimoji="1" lang="en-US" altLang="ja-JP" sz="1800" dirty="0"/>
            </a:br>
            <a:r>
              <a:rPr kumimoji="1" lang="ja-JP" altLang="en-US" sz="1800" u="sng" dirty="0"/>
              <a:t>依頼ステータス更新</a:t>
            </a:r>
            <a:endParaRPr kumimoji="1" lang="en-US" altLang="ja-JP" sz="1800" u="sng" dirty="0"/>
          </a:p>
        </p:txBody>
      </p:sp>
      <p:pic>
        <p:nvPicPr>
          <p:cNvPr id="5" name="図 4">
            <a:extLst>
              <a:ext uri="{FF2B5EF4-FFF2-40B4-BE49-F238E27FC236}">
                <a16:creationId xmlns:a16="http://schemas.microsoft.com/office/drawing/2014/main" id="{985AC471-DF16-8658-EB36-085A2B4E3310}"/>
              </a:ext>
            </a:extLst>
          </p:cNvPr>
          <p:cNvPicPr>
            <a:picLocks noChangeAspect="1"/>
          </p:cNvPicPr>
          <p:nvPr/>
        </p:nvPicPr>
        <p:blipFill>
          <a:blip r:embed="rId2"/>
          <a:stretch>
            <a:fillRect/>
          </a:stretch>
        </p:blipFill>
        <p:spPr>
          <a:xfrm>
            <a:off x="6594000" y="337352"/>
            <a:ext cx="2220500" cy="2696322"/>
          </a:xfrm>
          <a:prstGeom prst="rect">
            <a:avLst/>
          </a:prstGeom>
          <a:ln>
            <a:solidFill>
              <a:schemeClr val="bg1">
                <a:lumMod val="50000"/>
              </a:schemeClr>
            </a:solidFill>
          </a:ln>
        </p:spPr>
      </p:pic>
      <p:grpSp>
        <p:nvGrpSpPr>
          <p:cNvPr id="11" name="グループ化 10">
            <a:extLst>
              <a:ext uri="{FF2B5EF4-FFF2-40B4-BE49-F238E27FC236}">
                <a16:creationId xmlns:a16="http://schemas.microsoft.com/office/drawing/2014/main" id="{932B418B-58DB-AC53-98E0-0BC273BB1B2E}"/>
              </a:ext>
            </a:extLst>
          </p:cNvPr>
          <p:cNvGrpSpPr/>
          <p:nvPr/>
        </p:nvGrpSpPr>
        <p:grpSpPr>
          <a:xfrm>
            <a:off x="2765794" y="3389682"/>
            <a:ext cx="7597419" cy="3011118"/>
            <a:chOff x="2765794" y="3389682"/>
            <a:chExt cx="7597419" cy="3011118"/>
          </a:xfrm>
        </p:grpSpPr>
        <p:pic>
          <p:nvPicPr>
            <p:cNvPr id="7" name="図 6">
              <a:extLst>
                <a:ext uri="{FF2B5EF4-FFF2-40B4-BE49-F238E27FC236}">
                  <a16:creationId xmlns:a16="http://schemas.microsoft.com/office/drawing/2014/main" id="{2AA94FDB-01DA-BB5D-B47E-1751BB08DC90}"/>
                </a:ext>
              </a:extLst>
            </p:cNvPr>
            <p:cNvPicPr>
              <a:picLocks noChangeAspect="1"/>
            </p:cNvPicPr>
            <p:nvPr/>
          </p:nvPicPr>
          <p:blipFill rotWithShape="1">
            <a:blip r:embed="rId3"/>
            <a:srcRect r="69466"/>
            <a:stretch/>
          </p:blipFill>
          <p:spPr>
            <a:xfrm>
              <a:off x="2765794" y="3389683"/>
              <a:ext cx="3537983" cy="3011117"/>
            </a:xfrm>
            <a:prstGeom prst="rect">
              <a:avLst/>
            </a:prstGeom>
          </p:spPr>
        </p:pic>
        <p:pic>
          <p:nvPicPr>
            <p:cNvPr id="9" name="図 8">
              <a:extLst>
                <a:ext uri="{FF2B5EF4-FFF2-40B4-BE49-F238E27FC236}">
                  <a16:creationId xmlns:a16="http://schemas.microsoft.com/office/drawing/2014/main" id="{C45F9B91-11B1-3D46-C838-6E12E3CA6D5A}"/>
                </a:ext>
              </a:extLst>
            </p:cNvPr>
            <p:cNvPicPr>
              <a:picLocks noChangeAspect="1"/>
            </p:cNvPicPr>
            <p:nvPr/>
          </p:nvPicPr>
          <p:blipFill rotWithShape="1">
            <a:blip r:embed="rId3"/>
            <a:srcRect l="64889"/>
            <a:stretch/>
          </p:blipFill>
          <p:spPr>
            <a:xfrm>
              <a:off x="6294899" y="3389682"/>
              <a:ext cx="4068314" cy="3011117"/>
            </a:xfrm>
            <a:prstGeom prst="rect">
              <a:avLst/>
            </a:prstGeom>
          </p:spPr>
        </p:pic>
      </p:grpSp>
    </p:spTree>
    <p:extLst>
      <p:ext uri="{BB962C8B-B14F-4D97-AF65-F5344CB8AC3E}">
        <p14:creationId xmlns:p14="http://schemas.microsoft.com/office/powerpoint/2010/main" val="11868511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a:xfrm>
            <a:off x="209550" y="246458"/>
            <a:ext cx="11018520" cy="553998"/>
          </a:xfrm>
        </p:spPr>
        <p:txBody>
          <a:bodyPr/>
          <a:lstStyle/>
          <a:p>
            <a:r>
              <a:rPr kumimoji="1" lang="ja-JP" altLang="en-US" dirty="0"/>
              <a:t>新規ビジネスプロセスフロー作成</a:t>
            </a:r>
          </a:p>
        </p:txBody>
      </p:sp>
      <p:pic>
        <p:nvPicPr>
          <p:cNvPr id="5" name="図 4">
            <a:extLst>
              <a:ext uri="{FF2B5EF4-FFF2-40B4-BE49-F238E27FC236}">
                <a16:creationId xmlns:a16="http://schemas.microsoft.com/office/drawing/2014/main" id="{DAE157F8-98FA-4C4D-8C90-6F5F3A0E57CA}"/>
              </a:ext>
            </a:extLst>
          </p:cNvPr>
          <p:cNvPicPr>
            <a:picLocks noChangeAspect="1"/>
          </p:cNvPicPr>
          <p:nvPr/>
        </p:nvPicPr>
        <p:blipFill>
          <a:blip r:embed="rId2"/>
          <a:stretch>
            <a:fillRect/>
          </a:stretch>
        </p:blipFill>
        <p:spPr>
          <a:xfrm>
            <a:off x="6453718" y="867678"/>
            <a:ext cx="1895238" cy="3000000"/>
          </a:xfrm>
          <a:prstGeom prst="rect">
            <a:avLst/>
          </a:prstGeom>
          <a:ln>
            <a:solidFill>
              <a:schemeClr val="accent1"/>
            </a:solidFill>
          </a:ln>
        </p:spPr>
      </p:pic>
      <p:sp>
        <p:nvSpPr>
          <p:cNvPr id="15" name="テキスト ボックス 14">
            <a:extLst>
              <a:ext uri="{FF2B5EF4-FFF2-40B4-BE49-F238E27FC236}">
                <a16:creationId xmlns:a16="http://schemas.microsoft.com/office/drawing/2014/main" id="{34367456-D949-40B6-AB17-3AF152454D44}"/>
              </a:ext>
            </a:extLst>
          </p:cNvPr>
          <p:cNvSpPr txBox="1"/>
          <p:nvPr/>
        </p:nvSpPr>
        <p:spPr>
          <a:xfrm>
            <a:off x="76200" y="1526958"/>
            <a:ext cx="6762750" cy="2123658"/>
          </a:xfrm>
          <a:prstGeom prst="rect">
            <a:avLst/>
          </a:prstGeom>
          <a:noFill/>
        </p:spPr>
        <p:txBody>
          <a:bodyPr wrap="square">
            <a:spAutoFit/>
          </a:bodyPr>
          <a:lstStyle/>
          <a:p>
            <a:pPr marL="342900" indent="-342900" algn="l">
              <a:spcAft>
                <a:spcPts val="600"/>
              </a:spcAft>
              <a:buFont typeface="+mj-lt"/>
              <a:buAutoNum type="arabicPeriod"/>
            </a:pPr>
            <a:r>
              <a:rPr kumimoji="1" lang="ja-JP" altLang="en-US" sz="1600" dirty="0"/>
              <a:t>ビジネスプロセスフロー作成画面にて、「追加ステージ」をクリックします。</a:t>
            </a:r>
            <a:br>
              <a:rPr kumimoji="1" lang="en-US" altLang="ja-JP" sz="1600" dirty="0"/>
            </a:br>
            <a:r>
              <a:rPr kumimoji="1" lang="ja-JP" altLang="en-US" sz="1600" dirty="0"/>
              <a:t>「受付」ステージの右側の＋アイコンをクリックします。</a:t>
            </a:r>
            <a:endParaRPr kumimoji="1" lang="en-US" altLang="ja-JP" sz="1600" dirty="0"/>
          </a:p>
          <a:p>
            <a:pPr marL="342900" indent="-342900" algn="l">
              <a:spcAft>
                <a:spcPts val="600"/>
              </a:spcAft>
              <a:buFont typeface="+mj-lt"/>
              <a:buAutoNum type="arabicPeriod"/>
            </a:pPr>
            <a:endParaRPr kumimoji="1" lang="en-US" altLang="ja-JP" sz="1600" dirty="0"/>
          </a:p>
          <a:p>
            <a:pPr marL="342900" indent="-342900" algn="l">
              <a:spcAft>
                <a:spcPts val="600"/>
              </a:spcAft>
              <a:buFont typeface="+mj-lt"/>
              <a:buAutoNum type="arabicPeriod"/>
            </a:pPr>
            <a:r>
              <a:rPr kumimoji="1" lang="ja-JP" altLang="en-US" sz="1600" dirty="0"/>
              <a:t>追加したステージの名前を「手配」にします</a:t>
            </a:r>
            <a:endParaRPr kumimoji="1" lang="en-US" altLang="ja-JP" sz="1600" dirty="0"/>
          </a:p>
          <a:p>
            <a:pPr marL="342900" indent="-342900" algn="l">
              <a:spcAft>
                <a:spcPts val="600"/>
              </a:spcAft>
              <a:buFont typeface="+mj-lt"/>
              <a:buAutoNum type="arabicPeriod"/>
            </a:pPr>
            <a:endParaRPr kumimoji="1" lang="en-US" altLang="ja-JP" sz="1600" dirty="0"/>
          </a:p>
          <a:p>
            <a:pPr marL="342900" indent="-342900" algn="l">
              <a:spcAft>
                <a:spcPts val="600"/>
              </a:spcAft>
              <a:buFont typeface="+mj-lt"/>
              <a:buAutoNum type="arabicPeriod"/>
            </a:pPr>
            <a:r>
              <a:rPr kumimoji="1" lang="ja-JP" altLang="en-US" sz="1600" dirty="0"/>
              <a:t>データステップを追加し、以下の５項目をデータステップごとに追加</a:t>
            </a:r>
            <a:br>
              <a:rPr kumimoji="1" lang="en-US" altLang="ja-JP" sz="1600" dirty="0"/>
            </a:br>
            <a:r>
              <a:rPr kumimoji="1" lang="ja-JP" altLang="en-US" sz="1600" u="sng" dirty="0"/>
              <a:t>依頼ステータス更新、貸出機器、貸出開始日</a:t>
            </a:r>
            <a:endParaRPr kumimoji="1" lang="en-US" altLang="ja-JP" sz="1600" dirty="0"/>
          </a:p>
        </p:txBody>
      </p:sp>
      <p:pic>
        <p:nvPicPr>
          <p:cNvPr id="4" name="図 3">
            <a:extLst>
              <a:ext uri="{FF2B5EF4-FFF2-40B4-BE49-F238E27FC236}">
                <a16:creationId xmlns:a16="http://schemas.microsoft.com/office/drawing/2014/main" id="{5B2F1E62-01EE-0279-46B4-5B6624C6FFD9}"/>
              </a:ext>
            </a:extLst>
          </p:cNvPr>
          <p:cNvPicPr>
            <a:picLocks noChangeAspect="1"/>
          </p:cNvPicPr>
          <p:nvPr/>
        </p:nvPicPr>
        <p:blipFill>
          <a:blip r:embed="rId3"/>
          <a:stretch>
            <a:fillRect/>
          </a:stretch>
        </p:blipFill>
        <p:spPr>
          <a:xfrm>
            <a:off x="8817547" y="1313595"/>
            <a:ext cx="2582319" cy="2115405"/>
          </a:xfrm>
          <a:prstGeom prst="rect">
            <a:avLst/>
          </a:prstGeom>
        </p:spPr>
      </p:pic>
      <p:pic>
        <p:nvPicPr>
          <p:cNvPr id="8" name="図 7">
            <a:extLst>
              <a:ext uri="{FF2B5EF4-FFF2-40B4-BE49-F238E27FC236}">
                <a16:creationId xmlns:a16="http://schemas.microsoft.com/office/drawing/2014/main" id="{B91B3DC4-D8CE-E3DB-8617-B50FCBD7BA8A}"/>
              </a:ext>
            </a:extLst>
          </p:cNvPr>
          <p:cNvPicPr>
            <a:picLocks noChangeAspect="1"/>
          </p:cNvPicPr>
          <p:nvPr/>
        </p:nvPicPr>
        <p:blipFill>
          <a:blip r:embed="rId4"/>
          <a:stretch>
            <a:fillRect/>
          </a:stretch>
        </p:blipFill>
        <p:spPr>
          <a:xfrm>
            <a:off x="8867337" y="3773010"/>
            <a:ext cx="2360733" cy="2930843"/>
          </a:xfrm>
          <a:prstGeom prst="rect">
            <a:avLst/>
          </a:prstGeom>
        </p:spPr>
      </p:pic>
      <p:pic>
        <p:nvPicPr>
          <p:cNvPr id="11" name="図 10">
            <a:extLst>
              <a:ext uri="{FF2B5EF4-FFF2-40B4-BE49-F238E27FC236}">
                <a16:creationId xmlns:a16="http://schemas.microsoft.com/office/drawing/2014/main" id="{141F1112-552A-D6A6-0FA6-29EEA04516D5}"/>
              </a:ext>
            </a:extLst>
          </p:cNvPr>
          <p:cNvPicPr>
            <a:picLocks noChangeAspect="1"/>
          </p:cNvPicPr>
          <p:nvPr/>
        </p:nvPicPr>
        <p:blipFill>
          <a:blip r:embed="rId5"/>
          <a:stretch>
            <a:fillRect/>
          </a:stretch>
        </p:blipFill>
        <p:spPr>
          <a:xfrm>
            <a:off x="6453718" y="3966502"/>
            <a:ext cx="2094404" cy="2649266"/>
          </a:xfrm>
          <a:prstGeom prst="rect">
            <a:avLst/>
          </a:prstGeom>
          <a:ln>
            <a:solidFill>
              <a:schemeClr val="bg1">
                <a:lumMod val="50000"/>
              </a:schemeClr>
            </a:solidFill>
          </a:ln>
        </p:spPr>
      </p:pic>
    </p:spTree>
    <p:extLst>
      <p:ext uri="{BB962C8B-B14F-4D97-AF65-F5344CB8AC3E}">
        <p14:creationId xmlns:p14="http://schemas.microsoft.com/office/powerpoint/2010/main" val="390585590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a:extLst>
              <a:ext uri="{FF2B5EF4-FFF2-40B4-BE49-F238E27FC236}">
                <a16:creationId xmlns:a16="http://schemas.microsoft.com/office/drawing/2014/main" id="{ADDD9BB8-C738-4432-9385-63994A23C562}"/>
              </a:ext>
            </a:extLst>
          </p:cNvPr>
          <p:cNvSpPr txBox="1">
            <a:spLocks/>
          </p:cNvSpPr>
          <p:nvPr/>
        </p:nvSpPr>
        <p:spPr>
          <a:xfrm>
            <a:off x="392526" y="456656"/>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n-ea"/>
                <a:cs typeface="Segoe UI" pitchFamily="34" charset="0"/>
              </a:defRPr>
            </a:lvl1pPr>
          </a:lstStyle>
          <a:p>
            <a:r>
              <a:rPr lang="ja-JP" altLang="en-US" dirty="0"/>
              <a:t>新規ビジネスプロセスフロー作成</a:t>
            </a:r>
          </a:p>
        </p:txBody>
      </p:sp>
      <p:sp>
        <p:nvSpPr>
          <p:cNvPr id="9" name="テキスト ボックス 8">
            <a:extLst>
              <a:ext uri="{FF2B5EF4-FFF2-40B4-BE49-F238E27FC236}">
                <a16:creationId xmlns:a16="http://schemas.microsoft.com/office/drawing/2014/main" id="{607D3DA3-5B76-492E-819E-A0403FAE3965}"/>
              </a:ext>
            </a:extLst>
          </p:cNvPr>
          <p:cNvSpPr txBox="1"/>
          <p:nvPr/>
        </p:nvSpPr>
        <p:spPr>
          <a:xfrm>
            <a:off x="76200" y="1526958"/>
            <a:ext cx="6762750" cy="1477328"/>
          </a:xfrm>
          <a:prstGeom prst="rect">
            <a:avLst/>
          </a:prstGeom>
          <a:noFill/>
        </p:spPr>
        <p:txBody>
          <a:bodyPr wrap="square">
            <a:spAutoFit/>
          </a:bodyPr>
          <a:lstStyle/>
          <a:p>
            <a:pPr marL="342900" indent="-342900" algn="l">
              <a:spcAft>
                <a:spcPts val="600"/>
              </a:spcAft>
              <a:buFont typeface="+mj-lt"/>
              <a:buAutoNum type="arabicPeriod"/>
            </a:pPr>
            <a:r>
              <a:rPr kumimoji="1" lang="ja-JP" altLang="en-US" sz="1600" dirty="0"/>
              <a:t>ビジネスプロセスフロー作成画面にて、「追加ステージ」をクリックします。</a:t>
            </a:r>
            <a:br>
              <a:rPr kumimoji="1" lang="en-US" altLang="ja-JP" sz="1600" dirty="0"/>
            </a:br>
            <a:r>
              <a:rPr kumimoji="1" lang="ja-JP" altLang="en-US" sz="1600" dirty="0"/>
              <a:t>追加したステージの名前を「対応完了」にします。</a:t>
            </a:r>
            <a:endParaRPr kumimoji="1" lang="en-US" altLang="ja-JP" sz="1600" dirty="0"/>
          </a:p>
          <a:p>
            <a:pPr marL="342900" indent="-342900" algn="l">
              <a:spcAft>
                <a:spcPts val="600"/>
              </a:spcAft>
              <a:buFont typeface="+mj-lt"/>
              <a:buAutoNum type="arabicPeriod"/>
            </a:pPr>
            <a:endParaRPr kumimoji="1" lang="en-US" altLang="ja-JP" sz="1600" dirty="0"/>
          </a:p>
          <a:p>
            <a:pPr marL="342900" indent="-342900" algn="l">
              <a:spcAft>
                <a:spcPts val="600"/>
              </a:spcAft>
              <a:buFont typeface="+mj-lt"/>
              <a:buAutoNum type="arabicPeriod"/>
            </a:pPr>
            <a:r>
              <a:rPr kumimoji="1" lang="ja-JP" altLang="en-US" sz="1600" dirty="0"/>
              <a:t>ステージ「対応完了」に以下のデータステップを追加</a:t>
            </a:r>
            <a:br>
              <a:rPr kumimoji="1" lang="en-US" altLang="ja-JP" sz="1600" dirty="0"/>
            </a:br>
            <a:r>
              <a:rPr kumimoji="1" lang="ja-JP" altLang="en-US" sz="1600" u="sng" dirty="0"/>
              <a:t>依頼ステータス</a:t>
            </a:r>
            <a:endParaRPr kumimoji="1" lang="en-US" altLang="ja-JP" sz="1600" u="sng" dirty="0"/>
          </a:p>
        </p:txBody>
      </p:sp>
      <p:pic>
        <p:nvPicPr>
          <p:cNvPr id="3" name="図 2">
            <a:extLst>
              <a:ext uri="{FF2B5EF4-FFF2-40B4-BE49-F238E27FC236}">
                <a16:creationId xmlns:a16="http://schemas.microsoft.com/office/drawing/2014/main" id="{6D241707-B45B-6115-D22F-72313452FE59}"/>
              </a:ext>
            </a:extLst>
          </p:cNvPr>
          <p:cNvPicPr>
            <a:picLocks noChangeAspect="1"/>
          </p:cNvPicPr>
          <p:nvPr/>
        </p:nvPicPr>
        <p:blipFill>
          <a:blip r:embed="rId2"/>
          <a:stretch>
            <a:fillRect/>
          </a:stretch>
        </p:blipFill>
        <p:spPr>
          <a:xfrm>
            <a:off x="6613166" y="580695"/>
            <a:ext cx="2424665" cy="2848305"/>
          </a:xfrm>
          <a:prstGeom prst="rect">
            <a:avLst/>
          </a:prstGeom>
          <a:ln>
            <a:solidFill>
              <a:schemeClr val="bg1">
                <a:lumMod val="50000"/>
              </a:schemeClr>
            </a:solidFill>
          </a:ln>
        </p:spPr>
      </p:pic>
      <p:grpSp>
        <p:nvGrpSpPr>
          <p:cNvPr id="12" name="グループ化 11">
            <a:extLst>
              <a:ext uri="{FF2B5EF4-FFF2-40B4-BE49-F238E27FC236}">
                <a16:creationId xmlns:a16="http://schemas.microsoft.com/office/drawing/2014/main" id="{B8F314B3-76EC-9B41-CA0E-5C3D2B22BA33}"/>
              </a:ext>
            </a:extLst>
          </p:cNvPr>
          <p:cNvGrpSpPr/>
          <p:nvPr/>
        </p:nvGrpSpPr>
        <p:grpSpPr>
          <a:xfrm>
            <a:off x="5024763" y="3632938"/>
            <a:ext cx="5898063" cy="3052241"/>
            <a:chOff x="1597982" y="3553039"/>
            <a:chExt cx="5898063" cy="3052241"/>
          </a:xfrm>
        </p:grpSpPr>
        <p:pic>
          <p:nvPicPr>
            <p:cNvPr id="8" name="図 7">
              <a:extLst>
                <a:ext uri="{FF2B5EF4-FFF2-40B4-BE49-F238E27FC236}">
                  <a16:creationId xmlns:a16="http://schemas.microsoft.com/office/drawing/2014/main" id="{4091E08D-100C-8259-6189-E62C2B502CE8}"/>
                </a:ext>
              </a:extLst>
            </p:cNvPr>
            <p:cNvPicPr>
              <a:picLocks noChangeAspect="1"/>
            </p:cNvPicPr>
            <p:nvPr/>
          </p:nvPicPr>
          <p:blipFill rotWithShape="1">
            <a:blip r:embed="rId3"/>
            <a:srcRect r="69755"/>
            <a:stretch/>
          </p:blipFill>
          <p:spPr>
            <a:xfrm>
              <a:off x="1597982" y="3553039"/>
              <a:ext cx="2849732" cy="3052241"/>
            </a:xfrm>
            <a:prstGeom prst="rect">
              <a:avLst/>
            </a:prstGeom>
          </p:spPr>
        </p:pic>
        <p:pic>
          <p:nvPicPr>
            <p:cNvPr id="11" name="図 10">
              <a:extLst>
                <a:ext uri="{FF2B5EF4-FFF2-40B4-BE49-F238E27FC236}">
                  <a16:creationId xmlns:a16="http://schemas.microsoft.com/office/drawing/2014/main" id="{89CDAA15-F572-92EC-485B-B8A0A3F1B1CB}"/>
                </a:ext>
              </a:extLst>
            </p:cNvPr>
            <p:cNvPicPr>
              <a:picLocks noChangeAspect="1"/>
            </p:cNvPicPr>
            <p:nvPr/>
          </p:nvPicPr>
          <p:blipFill rotWithShape="1">
            <a:blip r:embed="rId3"/>
            <a:srcRect l="67414"/>
            <a:stretch/>
          </p:blipFill>
          <p:spPr>
            <a:xfrm>
              <a:off x="4430322" y="3557587"/>
              <a:ext cx="3065723" cy="3047693"/>
            </a:xfrm>
            <a:prstGeom prst="rect">
              <a:avLst/>
            </a:prstGeom>
          </p:spPr>
        </p:pic>
      </p:grpSp>
    </p:spTree>
    <p:extLst>
      <p:ext uri="{BB962C8B-B14F-4D97-AF65-F5344CB8AC3E}">
        <p14:creationId xmlns:p14="http://schemas.microsoft.com/office/powerpoint/2010/main" val="31809185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92C301-BB40-4EC4-A014-B41B552D0B09}"/>
              </a:ext>
            </a:extLst>
          </p:cNvPr>
          <p:cNvSpPr>
            <a:spLocks noGrp="1"/>
          </p:cNvSpPr>
          <p:nvPr>
            <p:ph type="title"/>
          </p:nvPr>
        </p:nvSpPr>
        <p:spPr>
          <a:xfrm>
            <a:off x="338006" y="189103"/>
            <a:ext cx="11018520" cy="553998"/>
          </a:xfrm>
        </p:spPr>
        <p:txBody>
          <a:bodyPr/>
          <a:lstStyle/>
          <a:p>
            <a:r>
              <a:rPr lang="ja-JP" altLang="en-US" dirty="0"/>
              <a:t>新規ビジネスプロセスフローの公開</a:t>
            </a:r>
            <a:endParaRPr kumimoji="1" lang="ja-JP" altLang="en-US" dirty="0"/>
          </a:p>
        </p:txBody>
      </p:sp>
      <p:sp>
        <p:nvSpPr>
          <p:cNvPr id="8" name="テキスト ボックス 7">
            <a:extLst>
              <a:ext uri="{FF2B5EF4-FFF2-40B4-BE49-F238E27FC236}">
                <a16:creationId xmlns:a16="http://schemas.microsoft.com/office/drawing/2014/main" id="{6D535A53-36C8-4F0D-AB3C-B17577FB5756}"/>
              </a:ext>
            </a:extLst>
          </p:cNvPr>
          <p:cNvSpPr txBox="1"/>
          <p:nvPr/>
        </p:nvSpPr>
        <p:spPr>
          <a:xfrm>
            <a:off x="365498" y="743102"/>
            <a:ext cx="9207128" cy="1877437"/>
          </a:xfrm>
          <a:prstGeom prst="rect">
            <a:avLst/>
          </a:prstGeom>
          <a:noFill/>
        </p:spPr>
        <p:txBody>
          <a:bodyPr wrap="square">
            <a:spAutoFit/>
          </a:bodyPr>
          <a:lstStyle/>
          <a:p>
            <a:pPr marL="342900" indent="-342900" algn="l">
              <a:spcAft>
                <a:spcPts val="600"/>
              </a:spcAft>
              <a:buFont typeface="+mj-lt"/>
              <a:buAutoNum type="arabicPeriod"/>
            </a:pPr>
            <a:r>
              <a:rPr kumimoji="1" lang="ja-JP" altLang="en-US" sz="1600" dirty="0"/>
              <a:t>ビジネスプロセスフロー作成完了後、「保存」して「アクティブ化」します</a:t>
            </a:r>
            <a:br>
              <a:rPr kumimoji="1" lang="en-US" altLang="ja-JP" sz="1600" dirty="0"/>
            </a:br>
            <a:r>
              <a:rPr kumimoji="1" lang="en-US" altLang="ja-JP" sz="1600" dirty="0"/>
              <a:t>※</a:t>
            </a:r>
            <a:r>
              <a:rPr kumimoji="1" lang="ja-JP" altLang="en-US" sz="1600" dirty="0"/>
              <a:t>注意</a:t>
            </a:r>
          </a:p>
          <a:p>
            <a:pPr algn="l">
              <a:spcAft>
                <a:spcPts val="600"/>
              </a:spcAft>
            </a:pPr>
            <a:r>
              <a:rPr kumimoji="1" lang="ja-JP" altLang="en-US" sz="1600" dirty="0"/>
              <a:t>　　・既存のレコードの場合は、自動的に</a:t>
            </a:r>
            <a:r>
              <a:rPr kumimoji="1" lang="en-US" altLang="ja-JP" sz="1600" dirty="0"/>
              <a:t>BPF</a:t>
            </a:r>
            <a:r>
              <a:rPr kumimoji="1" lang="ja-JP" altLang="en-US" sz="1600" dirty="0"/>
              <a:t>が表示されないので、「プロセスの切り替え」ボタンで選択する</a:t>
            </a:r>
          </a:p>
          <a:p>
            <a:pPr algn="l">
              <a:spcAft>
                <a:spcPts val="600"/>
              </a:spcAft>
            </a:pPr>
            <a:r>
              <a:rPr kumimoji="1" lang="ja-JP" altLang="en-US" sz="1600" dirty="0"/>
              <a:t>　　・新規レコードの場合は、自動</a:t>
            </a:r>
            <a:r>
              <a:rPr kumimoji="1" lang="en-US" altLang="ja-JP" sz="1600" dirty="0"/>
              <a:t>BPF</a:t>
            </a:r>
            <a:r>
              <a:rPr kumimoji="1" lang="ja-JP" altLang="en-US" sz="1600" dirty="0"/>
              <a:t>が有効になる</a:t>
            </a:r>
          </a:p>
          <a:p>
            <a:pPr algn="l">
              <a:spcAft>
                <a:spcPts val="600"/>
              </a:spcAft>
            </a:pPr>
            <a:r>
              <a:rPr kumimoji="1" lang="ja-JP" altLang="en-US" sz="1600" dirty="0"/>
              <a:t>　　・「次のステージ」ボタンが表示されるまで少々時間がかかる場合ある</a:t>
            </a:r>
          </a:p>
          <a:p>
            <a:pPr marL="342900" indent="-342900" algn="l">
              <a:spcAft>
                <a:spcPts val="600"/>
              </a:spcAft>
              <a:buFont typeface="+mj-lt"/>
              <a:buAutoNum type="arabicPeriod"/>
            </a:pPr>
            <a:endParaRPr kumimoji="1" lang="en-US" altLang="ja-JP" sz="1600" u="sng" dirty="0"/>
          </a:p>
        </p:txBody>
      </p:sp>
      <p:sp>
        <p:nvSpPr>
          <p:cNvPr id="14" name="テキスト ボックス 13">
            <a:extLst>
              <a:ext uri="{FF2B5EF4-FFF2-40B4-BE49-F238E27FC236}">
                <a16:creationId xmlns:a16="http://schemas.microsoft.com/office/drawing/2014/main" id="{8422D121-ED59-4FE6-9597-134F9E99D8A8}"/>
              </a:ext>
            </a:extLst>
          </p:cNvPr>
          <p:cNvSpPr txBox="1"/>
          <p:nvPr/>
        </p:nvSpPr>
        <p:spPr>
          <a:xfrm>
            <a:off x="338006" y="4715946"/>
            <a:ext cx="6762750" cy="369332"/>
          </a:xfrm>
          <a:prstGeom prst="rect">
            <a:avLst/>
          </a:prstGeom>
          <a:noFill/>
        </p:spPr>
        <p:txBody>
          <a:bodyPr wrap="square">
            <a:spAutoFit/>
          </a:bodyPr>
          <a:lstStyle/>
          <a:p>
            <a:r>
              <a:rPr kumimoji="1" lang="ja-JP" altLang="en-US" sz="1800" dirty="0"/>
              <a:t>「プロセスの切り替え」</a:t>
            </a:r>
            <a:endParaRPr lang="ja-JP" altLang="en-US" dirty="0"/>
          </a:p>
        </p:txBody>
      </p:sp>
      <p:pic>
        <p:nvPicPr>
          <p:cNvPr id="5" name="図 4">
            <a:extLst>
              <a:ext uri="{FF2B5EF4-FFF2-40B4-BE49-F238E27FC236}">
                <a16:creationId xmlns:a16="http://schemas.microsoft.com/office/drawing/2014/main" id="{52813D99-BCE3-3153-9E62-E30178A9743B}"/>
              </a:ext>
            </a:extLst>
          </p:cNvPr>
          <p:cNvPicPr>
            <a:picLocks noChangeAspect="1"/>
          </p:cNvPicPr>
          <p:nvPr/>
        </p:nvPicPr>
        <p:blipFill rotWithShape="1">
          <a:blip r:embed="rId2"/>
          <a:srcRect b="31524"/>
          <a:stretch/>
        </p:blipFill>
        <p:spPr>
          <a:xfrm>
            <a:off x="1295764" y="2490281"/>
            <a:ext cx="5282068" cy="1877437"/>
          </a:xfrm>
          <a:prstGeom prst="rect">
            <a:avLst/>
          </a:prstGeom>
        </p:spPr>
      </p:pic>
      <p:pic>
        <p:nvPicPr>
          <p:cNvPr id="7" name="図 6">
            <a:extLst>
              <a:ext uri="{FF2B5EF4-FFF2-40B4-BE49-F238E27FC236}">
                <a16:creationId xmlns:a16="http://schemas.microsoft.com/office/drawing/2014/main" id="{5138A5CB-5D9E-28D8-1EEA-2B089C886472}"/>
              </a:ext>
            </a:extLst>
          </p:cNvPr>
          <p:cNvPicPr>
            <a:picLocks noChangeAspect="1"/>
          </p:cNvPicPr>
          <p:nvPr/>
        </p:nvPicPr>
        <p:blipFill>
          <a:blip r:embed="rId3"/>
          <a:stretch>
            <a:fillRect/>
          </a:stretch>
        </p:blipFill>
        <p:spPr>
          <a:xfrm>
            <a:off x="214861" y="5225666"/>
            <a:ext cx="5881139" cy="700574"/>
          </a:xfrm>
          <a:prstGeom prst="rect">
            <a:avLst/>
          </a:prstGeom>
          <a:ln>
            <a:solidFill>
              <a:schemeClr val="bg1">
                <a:lumMod val="50000"/>
              </a:schemeClr>
            </a:solidFill>
          </a:ln>
        </p:spPr>
      </p:pic>
      <p:pic>
        <p:nvPicPr>
          <p:cNvPr id="11" name="図 10">
            <a:extLst>
              <a:ext uri="{FF2B5EF4-FFF2-40B4-BE49-F238E27FC236}">
                <a16:creationId xmlns:a16="http://schemas.microsoft.com/office/drawing/2014/main" id="{B9FD6A11-7E93-CA71-792B-239B3C2ADEFF}"/>
              </a:ext>
            </a:extLst>
          </p:cNvPr>
          <p:cNvPicPr>
            <a:picLocks noChangeAspect="1"/>
          </p:cNvPicPr>
          <p:nvPr/>
        </p:nvPicPr>
        <p:blipFill rotWithShape="1">
          <a:blip r:embed="rId4"/>
          <a:srcRect b="51918"/>
          <a:stretch/>
        </p:blipFill>
        <p:spPr>
          <a:xfrm>
            <a:off x="6896569" y="4900612"/>
            <a:ext cx="3929220" cy="1560810"/>
          </a:xfrm>
          <a:prstGeom prst="rect">
            <a:avLst/>
          </a:prstGeom>
          <a:ln>
            <a:solidFill>
              <a:schemeClr val="bg1">
                <a:lumMod val="50000"/>
              </a:schemeClr>
            </a:solidFill>
          </a:ln>
        </p:spPr>
      </p:pic>
    </p:spTree>
    <p:extLst>
      <p:ext uri="{BB962C8B-B14F-4D97-AF65-F5344CB8AC3E}">
        <p14:creationId xmlns:p14="http://schemas.microsoft.com/office/powerpoint/2010/main" val="34365566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48F42-946E-468B-A346-C4BFCCF7F42E}"/>
              </a:ext>
            </a:extLst>
          </p:cNvPr>
          <p:cNvSpPr>
            <a:spLocks noGrp="1"/>
          </p:cNvSpPr>
          <p:nvPr>
            <p:ph type="title"/>
          </p:nvPr>
        </p:nvSpPr>
        <p:spPr/>
        <p:txBody>
          <a:bodyPr/>
          <a:lstStyle/>
          <a:p>
            <a:r>
              <a:rPr kumimoji="1" lang="ja-JP" altLang="en-US" dirty="0"/>
              <a:t>アプリの作成</a:t>
            </a:r>
          </a:p>
        </p:txBody>
      </p:sp>
    </p:spTree>
    <p:extLst>
      <p:ext uri="{BB962C8B-B14F-4D97-AF65-F5344CB8AC3E}">
        <p14:creationId xmlns:p14="http://schemas.microsoft.com/office/powerpoint/2010/main" val="118122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en-US" altLang="ja-JP" dirty="0"/>
              <a:t>Power Apps</a:t>
            </a:r>
            <a:r>
              <a:rPr kumimoji="1" lang="ja-JP" altLang="en-US" dirty="0"/>
              <a:t>にアクセス</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30805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en-US" altLang="ja-JP" sz="2000" dirty="0">
                <a:hlinkClick r:id="rId2"/>
              </a:rPr>
              <a:t>https://make.powerapps.com</a:t>
            </a:r>
            <a:r>
              <a:rPr kumimoji="1" lang="ja-JP" altLang="en-US" sz="2000" dirty="0"/>
              <a:t>にアクセス</a:t>
            </a:r>
            <a:endParaRPr kumimoji="1" lang="en-US" altLang="ja-JP" sz="2000" dirty="0"/>
          </a:p>
          <a:p>
            <a:pPr marL="457200" indent="-457200" algn="l">
              <a:spcAft>
                <a:spcPts val="600"/>
              </a:spcAft>
              <a:buFont typeface="+mj-lt"/>
              <a:buAutoNum type="arabicPeriod"/>
            </a:pPr>
            <a:r>
              <a:rPr kumimoji="1" lang="ja-JP" altLang="en-US" sz="2000" dirty="0"/>
              <a:t>「環境」が、ハンズオンで利用する環境になっていることを確認</a:t>
            </a:r>
            <a:endParaRPr kumimoji="1" lang="en-US" altLang="ja-JP" sz="2000" dirty="0"/>
          </a:p>
        </p:txBody>
      </p:sp>
      <p:pic>
        <p:nvPicPr>
          <p:cNvPr id="4" name="図 3">
            <a:extLst>
              <a:ext uri="{FF2B5EF4-FFF2-40B4-BE49-F238E27FC236}">
                <a16:creationId xmlns:a16="http://schemas.microsoft.com/office/drawing/2014/main" id="{4C800E15-FC79-43DE-942E-492308C24289}"/>
              </a:ext>
            </a:extLst>
          </p:cNvPr>
          <p:cNvPicPr>
            <a:picLocks noChangeAspect="1"/>
          </p:cNvPicPr>
          <p:nvPr/>
        </p:nvPicPr>
        <p:blipFill>
          <a:blip r:embed="rId3"/>
          <a:stretch>
            <a:fillRect/>
          </a:stretch>
        </p:blipFill>
        <p:spPr>
          <a:xfrm>
            <a:off x="5342351" y="1471808"/>
            <a:ext cx="6418704" cy="3825959"/>
          </a:xfrm>
          <a:prstGeom prst="rect">
            <a:avLst/>
          </a:prstGeom>
        </p:spPr>
      </p:pic>
    </p:spTree>
    <p:extLst>
      <p:ext uri="{BB962C8B-B14F-4D97-AF65-F5344CB8AC3E}">
        <p14:creationId xmlns:p14="http://schemas.microsoft.com/office/powerpoint/2010/main" val="144504756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lang="ja-JP" altLang="en-US" dirty="0"/>
              <a:t>アプリの作成の開始</a:t>
            </a:r>
            <a:endParaRPr kumimoji="1" lang="ja-JP" altLang="en-US" dirty="0"/>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308050"/>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ホームの「データから開始」の</a:t>
            </a:r>
            <a:r>
              <a:rPr kumimoji="1" lang="en-US" altLang="ja-JP" sz="2000" dirty="0" err="1"/>
              <a:t>Dataverse</a:t>
            </a:r>
            <a:r>
              <a:rPr kumimoji="1" lang="ja-JP" altLang="en-US" sz="2000" dirty="0"/>
              <a:t>をクリックします</a:t>
            </a:r>
            <a:endParaRPr kumimoji="1" lang="en-US" altLang="ja-JP" sz="2000" dirty="0"/>
          </a:p>
          <a:p>
            <a:pPr marL="457200" indent="-457200" algn="l">
              <a:spcAft>
                <a:spcPts val="600"/>
              </a:spcAft>
              <a:buFont typeface="+mj-lt"/>
              <a:buAutoNum type="arabicPeriod"/>
            </a:pPr>
            <a:r>
              <a:rPr kumimoji="1" lang="ja-JP" altLang="en-US" sz="2000" dirty="0"/>
              <a:t>テーブル一覧にて「機材」テーブルを指定します</a:t>
            </a:r>
            <a:endParaRPr kumimoji="1" lang="en-US" altLang="ja-JP" sz="2000" dirty="0"/>
          </a:p>
        </p:txBody>
      </p:sp>
      <p:pic>
        <p:nvPicPr>
          <p:cNvPr id="4" name="図 3">
            <a:extLst>
              <a:ext uri="{FF2B5EF4-FFF2-40B4-BE49-F238E27FC236}">
                <a16:creationId xmlns:a16="http://schemas.microsoft.com/office/drawing/2014/main" id="{6B0054FA-8764-4F63-834D-367A63959897}"/>
              </a:ext>
            </a:extLst>
          </p:cNvPr>
          <p:cNvPicPr>
            <a:picLocks noChangeAspect="1"/>
          </p:cNvPicPr>
          <p:nvPr/>
        </p:nvPicPr>
        <p:blipFill>
          <a:blip r:embed="rId2"/>
          <a:stretch>
            <a:fillRect/>
          </a:stretch>
        </p:blipFill>
        <p:spPr>
          <a:xfrm>
            <a:off x="5759643" y="817539"/>
            <a:ext cx="5907711" cy="1687917"/>
          </a:xfrm>
          <a:prstGeom prst="rect">
            <a:avLst/>
          </a:prstGeom>
          <a:ln>
            <a:solidFill>
              <a:schemeClr val="tx2"/>
            </a:solidFill>
          </a:ln>
        </p:spPr>
      </p:pic>
      <p:pic>
        <p:nvPicPr>
          <p:cNvPr id="9" name="図 8">
            <a:extLst>
              <a:ext uri="{FF2B5EF4-FFF2-40B4-BE49-F238E27FC236}">
                <a16:creationId xmlns:a16="http://schemas.microsoft.com/office/drawing/2014/main" id="{012E6E5C-B1C0-4D82-97B5-8AFAD9D9D10A}"/>
              </a:ext>
            </a:extLst>
          </p:cNvPr>
          <p:cNvPicPr>
            <a:picLocks noChangeAspect="1"/>
          </p:cNvPicPr>
          <p:nvPr/>
        </p:nvPicPr>
        <p:blipFill>
          <a:blip r:embed="rId3"/>
          <a:stretch>
            <a:fillRect/>
          </a:stretch>
        </p:blipFill>
        <p:spPr>
          <a:xfrm>
            <a:off x="5759643" y="2865795"/>
            <a:ext cx="5572047" cy="1734312"/>
          </a:xfrm>
          <a:prstGeom prst="rect">
            <a:avLst/>
          </a:prstGeom>
          <a:ln>
            <a:solidFill>
              <a:schemeClr val="tx2"/>
            </a:solidFill>
          </a:ln>
        </p:spPr>
      </p:pic>
    </p:spTree>
    <p:extLst>
      <p:ext uri="{BB962C8B-B14F-4D97-AF65-F5344CB8AC3E}">
        <p14:creationId xmlns:p14="http://schemas.microsoft.com/office/powerpoint/2010/main" val="37603750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8977DB-EFE0-456E-B9C9-DD5EECA1718C}"/>
              </a:ext>
            </a:extLst>
          </p:cNvPr>
          <p:cNvSpPr>
            <a:spLocks noGrp="1"/>
          </p:cNvSpPr>
          <p:nvPr>
            <p:ph type="title"/>
          </p:nvPr>
        </p:nvSpPr>
        <p:spPr/>
        <p:txBody>
          <a:bodyPr/>
          <a:lstStyle/>
          <a:p>
            <a:r>
              <a:rPr kumimoji="1" lang="ja-JP" altLang="en-US" dirty="0"/>
              <a:t>スクリーンのタイトルを変更</a:t>
            </a:r>
          </a:p>
        </p:txBody>
      </p:sp>
      <p:sp>
        <p:nvSpPr>
          <p:cNvPr id="3" name="テキスト ボックス 2">
            <a:extLst>
              <a:ext uri="{FF2B5EF4-FFF2-40B4-BE49-F238E27FC236}">
                <a16:creationId xmlns:a16="http://schemas.microsoft.com/office/drawing/2014/main" id="{5087F29A-E575-4867-9118-DF2F73F05DDE}"/>
              </a:ext>
            </a:extLst>
          </p:cNvPr>
          <p:cNvSpPr txBox="1"/>
          <p:nvPr/>
        </p:nvSpPr>
        <p:spPr>
          <a:xfrm>
            <a:off x="663879" y="1471808"/>
            <a:ext cx="4089748" cy="1846659"/>
          </a:xfrm>
          <a:prstGeom prst="rect">
            <a:avLst/>
          </a:prstGeom>
          <a:noFill/>
        </p:spPr>
        <p:txBody>
          <a:bodyPr wrap="square" lIns="0" tIns="0" rIns="0" bIns="0" rtlCol="0">
            <a:spAutoFit/>
          </a:bodyPr>
          <a:lstStyle/>
          <a:p>
            <a:pPr marL="457200" indent="-457200" algn="l">
              <a:spcAft>
                <a:spcPts val="600"/>
              </a:spcAft>
              <a:buFont typeface="+mj-lt"/>
              <a:buAutoNum type="arabicPeriod"/>
            </a:pPr>
            <a:r>
              <a:rPr kumimoji="1" lang="ja-JP" altLang="en-US" sz="2000" dirty="0"/>
              <a:t>の</a:t>
            </a:r>
            <a:r>
              <a:rPr kumimoji="1" lang="en-US" altLang="ja-JP" sz="2000" dirty="0"/>
              <a:t>[</a:t>
            </a:r>
            <a:r>
              <a:rPr kumimoji="1" lang="ja-JP" altLang="en-US" sz="2000" dirty="0"/>
              <a:t>・・・</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en-US" altLang="ja-JP" sz="2000" dirty="0"/>
              <a:t>[</a:t>
            </a:r>
            <a:r>
              <a:rPr kumimoji="1" lang="ja-JP" altLang="en-US" sz="2000" dirty="0"/>
              <a:t>名前の変更</a:t>
            </a:r>
            <a:r>
              <a:rPr kumimoji="1" lang="en-US" altLang="ja-JP" sz="2000" dirty="0"/>
              <a:t>]</a:t>
            </a:r>
            <a:r>
              <a:rPr kumimoji="1" lang="ja-JP" altLang="en-US" sz="2000" dirty="0"/>
              <a:t>をクリック</a:t>
            </a:r>
            <a:endParaRPr kumimoji="1" lang="en-US" altLang="ja-JP" sz="2000" dirty="0"/>
          </a:p>
          <a:p>
            <a:pPr marL="457200" indent="-457200" algn="l">
              <a:spcAft>
                <a:spcPts val="600"/>
              </a:spcAft>
              <a:buFont typeface="+mj-lt"/>
              <a:buAutoNum type="arabicPeriod"/>
            </a:pPr>
            <a:r>
              <a:rPr kumimoji="1" lang="ja-JP" altLang="en-US" sz="2000" dirty="0"/>
              <a:t>名前をに変更</a:t>
            </a:r>
            <a:endParaRPr kumimoji="1" lang="en-US" altLang="ja-JP" sz="2000" dirty="0"/>
          </a:p>
          <a:p>
            <a:pPr algn="l">
              <a:spcAft>
                <a:spcPts val="600"/>
              </a:spcAft>
            </a:pPr>
            <a:r>
              <a:rPr kumimoji="1" lang="en-US" altLang="ja-JP" sz="2000" dirty="0"/>
              <a:t>BrowseScreen1</a:t>
            </a:r>
            <a:r>
              <a:rPr kumimoji="1" lang="ja-JP" altLang="en-US" sz="2000" dirty="0"/>
              <a:t>⇒</a:t>
            </a:r>
            <a:r>
              <a:rPr kumimoji="1" lang="en-US" altLang="ja-JP" sz="2000" dirty="0" err="1"/>
              <a:t>AssetsList</a:t>
            </a:r>
            <a:endParaRPr kumimoji="1" lang="en-US" altLang="ja-JP" sz="2000" dirty="0"/>
          </a:p>
          <a:p>
            <a:pPr algn="l">
              <a:spcAft>
                <a:spcPts val="600"/>
              </a:spcAft>
            </a:pPr>
            <a:r>
              <a:rPr kumimoji="1" lang="en-US" altLang="ja-JP" sz="2000" dirty="0"/>
              <a:t>DetailScreen1</a:t>
            </a:r>
            <a:r>
              <a:rPr kumimoji="1" lang="ja-JP" altLang="en-US" sz="2000" dirty="0"/>
              <a:t> ⇒</a:t>
            </a:r>
            <a:r>
              <a:rPr kumimoji="1" lang="en-US" altLang="ja-JP" sz="2000" dirty="0"/>
              <a:t> Asset</a:t>
            </a:r>
          </a:p>
        </p:txBody>
      </p:sp>
      <p:pic>
        <p:nvPicPr>
          <p:cNvPr id="5" name="図 4">
            <a:extLst>
              <a:ext uri="{FF2B5EF4-FFF2-40B4-BE49-F238E27FC236}">
                <a16:creationId xmlns:a16="http://schemas.microsoft.com/office/drawing/2014/main" id="{25B035E5-9382-4B17-A2A1-D55D872C6D36}"/>
              </a:ext>
            </a:extLst>
          </p:cNvPr>
          <p:cNvPicPr>
            <a:picLocks noChangeAspect="1"/>
          </p:cNvPicPr>
          <p:nvPr/>
        </p:nvPicPr>
        <p:blipFill>
          <a:blip r:embed="rId2"/>
          <a:stretch>
            <a:fillRect/>
          </a:stretch>
        </p:blipFill>
        <p:spPr>
          <a:xfrm>
            <a:off x="975077" y="4714831"/>
            <a:ext cx="2818658" cy="1685198"/>
          </a:xfrm>
          <a:prstGeom prst="rect">
            <a:avLst/>
          </a:prstGeom>
        </p:spPr>
      </p:pic>
      <p:sp>
        <p:nvSpPr>
          <p:cNvPr id="6" name="テキスト ボックス 5">
            <a:extLst>
              <a:ext uri="{FF2B5EF4-FFF2-40B4-BE49-F238E27FC236}">
                <a16:creationId xmlns:a16="http://schemas.microsoft.com/office/drawing/2014/main" id="{7ACA27EC-C826-425A-A39A-1F3256BFF902}"/>
              </a:ext>
            </a:extLst>
          </p:cNvPr>
          <p:cNvSpPr txBox="1"/>
          <p:nvPr/>
        </p:nvSpPr>
        <p:spPr>
          <a:xfrm>
            <a:off x="631806" y="6415314"/>
            <a:ext cx="3505200" cy="430887"/>
          </a:xfrm>
          <a:prstGeom prst="rect">
            <a:avLst/>
          </a:prstGeom>
          <a:noFill/>
        </p:spPr>
        <p:txBody>
          <a:bodyPr wrap="square" lIns="0" tIns="0" rIns="0" bIns="0" rtlCol="0">
            <a:spAutoFit/>
          </a:bodyPr>
          <a:lstStyle/>
          <a:p>
            <a:pPr algn="ctr"/>
            <a:r>
              <a:rPr kumimoji="1" lang="ja-JP" altLang="en-US" sz="1400" dirty="0"/>
              <a:t>初回アクセス時に画像のようなポップアップが</a:t>
            </a:r>
            <a:endParaRPr kumimoji="1" lang="en-US" altLang="ja-JP" sz="1400" dirty="0"/>
          </a:p>
          <a:p>
            <a:pPr algn="ctr"/>
            <a:r>
              <a:rPr kumimoji="1" lang="ja-JP" altLang="en-US" sz="1400" dirty="0"/>
              <a:t>出た場合は、</a:t>
            </a:r>
            <a:r>
              <a:rPr kumimoji="1" lang="en-US" altLang="ja-JP" sz="1400" dirty="0"/>
              <a:t>[</a:t>
            </a:r>
            <a:r>
              <a:rPr kumimoji="1" lang="ja-JP" altLang="en-US" sz="1400" dirty="0"/>
              <a:t>スキップ</a:t>
            </a:r>
            <a:r>
              <a:rPr kumimoji="1" lang="en-US" altLang="ja-JP" sz="1400" dirty="0"/>
              <a:t>]</a:t>
            </a:r>
            <a:r>
              <a:rPr kumimoji="1" lang="ja-JP" altLang="en-US" sz="1400" dirty="0"/>
              <a:t>をクリック</a:t>
            </a:r>
          </a:p>
        </p:txBody>
      </p:sp>
      <p:pic>
        <p:nvPicPr>
          <p:cNvPr id="8" name="図 7">
            <a:extLst>
              <a:ext uri="{FF2B5EF4-FFF2-40B4-BE49-F238E27FC236}">
                <a16:creationId xmlns:a16="http://schemas.microsoft.com/office/drawing/2014/main" id="{EEC6DB1D-C09A-4190-A65C-0F7C2F888337}"/>
              </a:ext>
            </a:extLst>
          </p:cNvPr>
          <p:cNvPicPr>
            <a:picLocks noChangeAspect="1"/>
          </p:cNvPicPr>
          <p:nvPr/>
        </p:nvPicPr>
        <p:blipFill>
          <a:blip r:embed="rId3"/>
          <a:stretch>
            <a:fillRect/>
          </a:stretch>
        </p:blipFill>
        <p:spPr>
          <a:xfrm>
            <a:off x="5673211" y="834414"/>
            <a:ext cx="5263038" cy="3352254"/>
          </a:xfrm>
          <a:prstGeom prst="rect">
            <a:avLst/>
          </a:prstGeom>
        </p:spPr>
      </p:pic>
      <p:pic>
        <p:nvPicPr>
          <p:cNvPr id="10" name="図 9">
            <a:extLst>
              <a:ext uri="{FF2B5EF4-FFF2-40B4-BE49-F238E27FC236}">
                <a16:creationId xmlns:a16="http://schemas.microsoft.com/office/drawing/2014/main" id="{6E3E9350-DB8D-437A-9F76-29C91445B3BA}"/>
              </a:ext>
            </a:extLst>
          </p:cNvPr>
          <p:cNvPicPr>
            <a:picLocks noChangeAspect="1"/>
          </p:cNvPicPr>
          <p:nvPr/>
        </p:nvPicPr>
        <p:blipFill>
          <a:blip r:embed="rId4"/>
          <a:stretch>
            <a:fillRect/>
          </a:stretch>
        </p:blipFill>
        <p:spPr>
          <a:xfrm>
            <a:off x="5600059" y="4459878"/>
            <a:ext cx="3958469" cy="1692529"/>
          </a:xfrm>
          <a:prstGeom prst="rect">
            <a:avLst/>
          </a:prstGeom>
        </p:spPr>
      </p:pic>
    </p:spTree>
    <p:extLst>
      <p:ext uri="{BB962C8B-B14F-4D97-AF65-F5344CB8AC3E}">
        <p14:creationId xmlns:p14="http://schemas.microsoft.com/office/powerpoint/2010/main" val="1642961811"/>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ユーザー定義 1">
      <a:majorFont>
        <a:latin typeface="Segoe UI"/>
        <a:ea typeface="Yu Gothic UI"/>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ue_with_white_background_Microsoft_template" id="{F17B98B1-B92B-47F6-AF45-A797F3D99775}" vid="{76AD4AC1-2F60-459F-957D-D88DB2A933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4f2102ae-8eed-4440-b430-c2ea0463e25f" xsi:nil="true"/>
    <TechPlus_x5c55__x958b__x6e08_ xmlns="4f2102ae-8eed-4440-b430-c2ea0463e25f">false</TechPlus_x5c55__x958b__x6e08_>
    <lcf76f155ced4ddcb4097134ff3c332f xmlns="4f2102ae-8eed-4440-b430-c2ea0463e25f">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C1730C7F5811E46B0DDCC799311D7DB" ma:contentTypeVersion="27" ma:contentTypeDescription="Create a new document." ma:contentTypeScope="" ma:versionID="7933cd81d8e5b8743203dfd5da78e1e9">
  <xsd:schema xmlns:xsd="http://www.w3.org/2001/XMLSchema" xmlns:xs="http://www.w3.org/2001/XMLSchema" xmlns:p="http://schemas.microsoft.com/office/2006/metadata/properties" xmlns:ns1="http://schemas.microsoft.com/sharepoint/v3" xmlns:ns2="4f2102ae-8eed-4440-b430-c2ea0463e25f" xmlns:ns3="908b623b-2d34-4d5a-aa18-10b5ae02b561" xmlns:ns4="230e9df3-be65-4c73-a93b-d1236ebd677e" targetNamespace="http://schemas.microsoft.com/office/2006/metadata/properties" ma:root="true" ma:fieldsID="5249853fd041fa8839ccadfc864b64eb" ns1:_="" ns2:_="" ns3:_="" ns4:_="">
    <xsd:import namespace="http://schemas.microsoft.com/sharepoint/v3"/>
    <xsd:import namespace="4f2102ae-8eed-4440-b430-c2ea0463e25f"/>
    <xsd:import namespace="908b623b-2d34-4d5a-aa18-10b5ae02b56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AutoKeyPoints" minOccurs="0"/>
                <xsd:element ref="ns2:MediaServiceKeyPoints" minOccurs="0"/>
                <xsd:element ref="ns2:TechPlus_x5c55__x958b__x6e08_" minOccurs="0"/>
                <xsd:element ref="ns1:_ip_UnifiedCompliancePolicyProperties" minOccurs="0"/>
                <xsd:element ref="ns1:_ip_UnifiedCompliancePolicyUIAction" minOccurs="0"/>
                <xsd:element ref="ns2:MediaLengthInSeconds" minOccurs="0"/>
                <xsd:element ref="ns4:TaxCatchAll" minOccurs="0"/>
                <xsd:element ref="ns2: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2102ae-8eed-4440-b430-c2ea0463e2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TechPlus_x5c55__x958b__x6e08_" ma:index="20" nillable="true" ma:displayName="TechPlus展開済" ma:default="0" ma:internalName="TechPlus_x5c55__x958b__x6e08_">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08b623b-2d34-4d5a-aa18-10b5ae02b56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af41236d-679f-4ae3-ba1a-6cbc4cffc3f7}" ma:internalName="TaxCatchAll" ma:showField="CatchAllData" ma:web="908b623b-2d34-4d5a-aa18-10b5ae02b5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96cac90c-cf1c-42c2-bf2f-2448e1efca67"/>
    <ds:schemaRef ds:uri="http://purl.org/dc/dcmitype/"/>
    <ds:schemaRef ds:uri="http://schemas.microsoft.com/office/2006/documentManagement/types"/>
    <ds:schemaRef ds:uri="http://purl.org/dc/elements/1.1/"/>
    <ds:schemaRef ds:uri="d53efc22-9500-4759-b0cd-7655418c034f"/>
    <ds:schemaRef ds:uri="http://schemas.microsoft.com/office/infopath/2007/PartnerControls"/>
    <ds:schemaRef ds:uri="http://schemas.openxmlformats.org/package/2006/metadata/core-properties"/>
    <ds:schemaRef ds:uri="http://schemas.microsoft.com/sharepoint/v3"/>
    <ds:schemaRef ds:uri="http://schemas.microsoft.com/office/2006/metadata/properties"/>
    <ds:schemaRef ds:uri="http://www.w3.org/XML/1998/namespace"/>
    <ds:schemaRef ds:uri="http://purl.org/dc/terms/"/>
    <ds:schemaRef ds:uri="4f2102ae-8eed-4440-b430-c2ea0463e25f"/>
    <ds:schemaRef ds:uri="230e9df3-be65-4c73-a93b-d1236ebd677e"/>
  </ds:schemaRefs>
</ds:datastoreItem>
</file>

<file path=customXml/itemProps3.xml><?xml version="1.0" encoding="utf-8"?>
<ds:datastoreItem xmlns:ds="http://schemas.openxmlformats.org/officeDocument/2006/customXml" ds:itemID="{620C555B-B7F1-4960-A217-6FBCDCA1BF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f2102ae-8eed-4440-b430-c2ea0463e25f"/>
    <ds:schemaRef ds:uri="908b623b-2d34-4d5a-aa18-10b5ae02b56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Blue_with_white_background_Microsoft_template</Template>
  <TotalTime>24373</TotalTime>
  <Words>2835</Words>
  <Application>Microsoft Office PowerPoint</Application>
  <PresentationFormat>ワイド画面</PresentationFormat>
  <Paragraphs>252</Paragraphs>
  <Slides>58</Slides>
  <Notes>3</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58</vt:i4>
      </vt:variant>
    </vt:vector>
  </HeadingPairs>
  <TitlesOfParts>
    <vt:vector size="64" baseType="lpstr">
      <vt:lpstr>Yu Gothic UI</vt:lpstr>
      <vt:lpstr>Arial</vt:lpstr>
      <vt:lpstr>Consolas</vt:lpstr>
      <vt:lpstr>Segoe UI</vt:lpstr>
      <vt:lpstr>Wingdings</vt:lpstr>
      <vt:lpstr>White Template</vt:lpstr>
      <vt:lpstr>Power Apps ローコーディングハンズオン 機材貸出アプリ</vt:lpstr>
      <vt:lpstr>データソースの準備</vt:lpstr>
      <vt:lpstr>Power Appsにアクセス</vt:lpstr>
      <vt:lpstr>ハンズオン用テーブル(ソリューション)のインポート</vt:lpstr>
      <vt:lpstr>サンプルデータのインポート</vt:lpstr>
      <vt:lpstr>アプリの作成</vt:lpstr>
      <vt:lpstr>Power Appsにアクセス</vt:lpstr>
      <vt:lpstr>アプリの作成の開始</vt:lpstr>
      <vt:lpstr>スクリーンのタイトルを変更</vt:lpstr>
      <vt:lpstr>アプリの初回保存</vt:lpstr>
      <vt:lpstr>トップ画面作成</vt:lpstr>
      <vt:lpstr>トップ画面の作成①</vt:lpstr>
      <vt:lpstr>トップ画面の作成②</vt:lpstr>
      <vt:lpstr>トップ画面の作成③</vt:lpstr>
      <vt:lpstr>トップ画面の作成④</vt:lpstr>
      <vt:lpstr>画面遷移の設定</vt:lpstr>
      <vt:lpstr>機材一覧画面と機材詳細画面作成</vt:lpstr>
      <vt:lpstr>一覧画面の編集</vt:lpstr>
      <vt:lpstr>ホーム画面に戻るボタン追加</vt:lpstr>
      <vt:lpstr>機材詳細画面編集</vt:lpstr>
      <vt:lpstr>利用予約画面作成</vt:lpstr>
      <vt:lpstr>利用予約申請画面の作成①</vt:lpstr>
      <vt:lpstr>利用予約申請画面の作成②</vt:lpstr>
      <vt:lpstr>利用予約申請画面の作成③</vt:lpstr>
      <vt:lpstr>機材詳細情報画面⇒利用予約画面の画面遷移</vt:lpstr>
      <vt:lpstr>処理完了画面の作成</vt:lpstr>
      <vt:lpstr>機材予約画面⇒処理完了画面の画面遷移</vt:lpstr>
      <vt:lpstr>新規予約の通知フローの作成</vt:lpstr>
      <vt:lpstr>Power Automateを使ってメールの送信①</vt:lpstr>
      <vt:lpstr>Power Automateを使ってメールの送信②トリガーの設定</vt:lpstr>
      <vt:lpstr>Power Automateを使ってメールの送信③アクションの追加</vt:lpstr>
      <vt:lpstr>Power Automateを使ってメールの送信④「メールの送信」アクションの追加・設定</vt:lpstr>
      <vt:lpstr>動作テスト</vt:lpstr>
      <vt:lpstr>アプリの発行</vt:lpstr>
      <vt:lpstr>休憩Time</vt:lpstr>
      <vt:lpstr>Extra Contents 返却機能の作成</vt:lpstr>
      <vt:lpstr>返却画面の作成</vt:lpstr>
      <vt:lpstr>ギャラリーの表示項目を設定</vt:lpstr>
      <vt:lpstr>ギャラリー内に「返却ボタン」の作成</vt:lpstr>
      <vt:lpstr>画面遷移を設定</vt:lpstr>
      <vt:lpstr>動作確認</vt:lpstr>
      <vt:lpstr>モデル駆動アプリの作成</vt:lpstr>
      <vt:lpstr>モデル駆動アプリ新規作成</vt:lpstr>
      <vt:lpstr>新規ページの作成</vt:lpstr>
      <vt:lpstr>「機材」のビューとフォームの編集</vt:lpstr>
      <vt:lpstr>「機材」のビューの編集</vt:lpstr>
      <vt:lpstr>「機材」のフォームの編集</vt:lpstr>
      <vt:lpstr>「貸出予定」のビューとフォームの編集</vt:lpstr>
      <vt:lpstr>「貸出予定」のビューの編集①</vt:lpstr>
      <vt:lpstr>「貸出予定」のビューの編集②</vt:lpstr>
      <vt:lpstr>「貸出予定」のフォームの編集</vt:lpstr>
      <vt:lpstr>ビジネスプロセスフロー作成</vt:lpstr>
      <vt:lpstr>新規ビジネスプロセスフロー作成</vt:lpstr>
      <vt:lpstr>新規ビジネスプロセスフロー作成</vt:lpstr>
      <vt:lpstr>新規ビジネスプロセスフロー作成</vt:lpstr>
      <vt:lpstr>PowerPoint プレゼンテーション</vt:lpstr>
      <vt:lpstr>新規ビジネスプロセスフローの公開</vt:lpstr>
      <vt:lpstr>PowerPoint プレゼンテーション</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Yuichi Masuda</dc:creator>
  <cp:keywords/>
  <dc:description/>
  <cp:lastModifiedBy>Lixin Zhang</cp:lastModifiedBy>
  <cp:revision>9</cp:revision>
  <dcterms:created xsi:type="dcterms:W3CDTF">2021-10-04T07:47:19Z</dcterms:created>
  <dcterms:modified xsi:type="dcterms:W3CDTF">2023-04-10T11:22:08Z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0x010100FC1730C7F5811E46B0DDCC799311D7DB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